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51" r:id="rId4"/>
    <p:sldId id="352" r:id="rId5"/>
    <p:sldId id="353" r:id="rId6"/>
    <p:sldId id="355" r:id="rId7"/>
    <p:sldId id="365" r:id="rId8"/>
    <p:sldId id="356" r:id="rId9"/>
    <p:sldId id="357" r:id="rId10"/>
    <p:sldId id="360" r:id="rId11"/>
    <p:sldId id="358" r:id="rId12"/>
    <p:sldId id="359" r:id="rId13"/>
    <p:sldId id="366" r:id="rId14"/>
    <p:sldId id="361" r:id="rId15"/>
    <p:sldId id="362" r:id="rId16"/>
    <p:sldId id="363" r:id="rId17"/>
    <p:sldId id="364" r:id="rId18"/>
    <p:sldId id="367" r:id="rId19"/>
    <p:sldId id="368" r:id="rId20"/>
    <p:sldId id="36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1962"/>
    <a:srgbClr val="18A09D"/>
    <a:srgbClr val="7E217D"/>
    <a:srgbClr val="8BEDEB"/>
    <a:srgbClr val="A3BBEB"/>
    <a:srgbClr val="BDCEF1"/>
    <a:srgbClr val="66E8E5"/>
    <a:srgbClr val="51E5E1"/>
    <a:srgbClr val="94B0E8"/>
    <a:srgbClr val="7C9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9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C126D-BCCE-4A03-A599-B5C446741928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11EC-80BF-45A4-9CE8-3BE613647E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76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2">
            <a:extLst>
              <a:ext uri="{FF2B5EF4-FFF2-40B4-BE49-F238E27FC236}">
                <a16:creationId xmlns:a16="http://schemas.microsoft.com/office/drawing/2014/main" id="{B2082DE3-7A08-4F2A-A1F0-D2AE876EC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998" r="25166"/>
          <a:stretch/>
        </p:blipFill>
        <p:spPr>
          <a:xfrm>
            <a:off x="3309017" y="-7306"/>
            <a:ext cx="8882985" cy="621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23AC4-18B3-48A0-84B7-D77752412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169" y="106104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D24B-27D9-432F-873C-2AE5CC28A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" y="4003370"/>
            <a:ext cx="9144000" cy="40055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6563FA-C63E-4FC7-A848-74718FB21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9976" y="5804743"/>
            <a:ext cx="2882024" cy="6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909178C4-C067-9342-80E7-59297E96D8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3D43882-AB05-4321-85F6-636A26E770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38174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6087535" cy="34290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D17A6F7E-584B-0746-92B4-B3713B2E30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8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-10231"/>
            <a:ext cx="3043769" cy="6877404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6867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-10232"/>
            <a:ext cx="3043769" cy="6867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3043763" cy="6867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BEEC06CD-71CF-6140-9683-F444B4136FF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mi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3423877"/>
            <a:ext cx="3043769" cy="3443295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38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18768"/>
            <a:ext cx="3043769" cy="3438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3419826"/>
            <a:ext cx="3043763" cy="3438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929CA5-9688-4358-B99E-EDE2FB5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D89A21-13C4-4D1B-BF7A-01FF9CCD1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F133DB-5A1B-4BBD-9D96-4DBD9DF603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Footer Placeholder 15">
            <a:extLst>
              <a:ext uri="{FF2B5EF4-FFF2-40B4-BE49-F238E27FC236}">
                <a16:creationId xmlns:a16="http://schemas.microsoft.com/office/drawing/2014/main" id="{2E1BB142-E9CC-464D-B3A7-7388C3BF3B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1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132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12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DC48CF1A-AD9E-4DD5-B758-9BCA75F09B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8800" y="2053694"/>
            <a:ext cx="3759200" cy="2387600"/>
          </a:xfr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8F2AB20-7D19-4AC0-B981-F48200497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8800" y="4566080"/>
            <a:ext cx="3759200" cy="691719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Name and Surname</a:t>
            </a: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8EF99839-AFC6-4E86-A7FC-E821895888C8}"/>
              </a:ext>
            </a:extLst>
          </p:cNvPr>
          <p:cNvSpPr txBox="1"/>
          <p:nvPr userDrawn="1"/>
        </p:nvSpPr>
        <p:spPr>
          <a:xfrm>
            <a:off x="9242218" y="1617785"/>
            <a:ext cx="6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IBM Plex Sans" panose="020B0503050203000203" pitchFamily="34" charset="77"/>
            </a:endParaRPr>
          </a:p>
        </p:txBody>
      </p:sp>
      <p:pic>
        <p:nvPicPr>
          <p:cNvPr id="9" name="Immagine 6">
            <a:extLst>
              <a:ext uri="{FF2B5EF4-FFF2-40B4-BE49-F238E27FC236}">
                <a16:creationId xmlns:a16="http://schemas.microsoft.com/office/drawing/2014/main" id="{7915D7C3-DB9D-4015-BD51-2FDE48A3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976" y="5862180"/>
            <a:ext cx="2882024" cy="685897"/>
          </a:xfrm>
          <a:prstGeom prst="rect">
            <a:avLst/>
          </a:prstGeom>
        </p:spPr>
      </p:pic>
      <p:pic>
        <p:nvPicPr>
          <p:cNvPr id="10" name="Immagine 12">
            <a:extLst>
              <a:ext uri="{FF2B5EF4-FFF2-40B4-BE49-F238E27FC236}">
                <a16:creationId xmlns:a16="http://schemas.microsoft.com/office/drawing/2014/main" id="{EF53F9E0-727D-408F-9BB1-643DBE542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822" b="32761"/>
          <a:stretch/>
        </p:blipFill>
        <p:spPr>
          <a:xfrm rot="16200000" flipV="1">
            <a:off x="41017" y="-41017"/>
            <a:ext cx="5862178" cy="5944215"/>
          </a:xfrm>
          <a:prstGeom prst="rect">
            <a:avLst/>
          </a:prstGeom>
        </p:spPr>
      </p:pic>
      <p:pic>
        <p:nvPicPr>
          <p:cNvPr id="11" name="Immagine 14" descr="Immagine che contiene edificio&#10;&#10;&#10;&#10;Descrizione generata automaticamente">
            <a:extLst>
              <a:ext uri="{FF2B5EF4-FFF2-40B4-BE49-F238E27FC236}">
                <a16:creationId xmlns:a16="http://schemas.microsoft.com/office/drawing/2014/main" id="{6C169A71-0D93-4859-B776-B34C866E3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867742" y="1142097"/>
            <a:ext cx="1207171" cy="482868"/>
          </a:xfrm>
          <a:prstGeom prst="rect">
            <a:avLst/>
          </a:prstGeom>
        </p:spPr>
      </p:pic>
      <p:pic>
        <p:nvPicPr>
          <p:cNvPr id="12" name="Immagine 16">
            <a:extLst>
              <a:ext uri="{FF2B5EF4-FFF2-40B4-BE49-F238E27FC236}">
                <a16:creationId xmlns:a16="http://schemas.microsoft.com/office/drawing/2014/main" id="{B8575ED4-0008-474C-BFAC-6C569F345D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7284" y="106276"/>
            <a:ext cx="2570746" cy="2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D2D385-F1E8-4134-B39E-3BC58C62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7710"/>
            <a:ext cx="4162778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0B1-9527-42F1-B2C8-FDE7D81E6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3174C-4B39-4B3E-8465-0927B70A89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Footer Placeholder 15">
            <a:extLst>
              <a:ext uri="{FF2B5EF4-FFF2-40B4-BE49-F238E27FC236}">
                <a16:creationId xmlns:a16="http://schemas.microsoft.com/office/drawing/2014/main" id="{CF086E5A-429F-4BB9-BDA8-A679DAF038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66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0F5524-47D3-4FDA-B771-803E4256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9BAE2A-03E6-4316-B137-353EDD7B2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B7E54-47CD-498F-AA36-7DE2ECD0A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2A3D2A73-A031-4A7A-AF68-9770785E5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6EFB2E8-9610-4874-81FD-6F28391E02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432398"/>
            <a:ext cx="11821358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F88A2C-B9AD-4D45-861D-B2703EC04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3143249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July © 2020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77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415844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216064-06D3-46D7-BA59-6133E0366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4156" y="1582415"/>
            <a:ext cx="5867400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6066A83C-A26D-D34F-8C70-02B9028A67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574FCE-88D7-48BA-9009-C3CBD1C139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CE2E23D-D439-4DA8-90B0-2C404E688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2C397A05-4C2F-9041-A548-5AF00F69F5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82416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B44D60B-26E9-49DE-804A-7375E4DEB8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890" y="1582415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CFD76F0-D768-4C65-850F-EF8316895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5334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B90D94-DFD3-49C6-953B-A70552EE7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621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9C96E031-9088-154F-8210-4FB1E604D1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16A4FF-1BA0-416F-907F-576B6A1E2A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A7341EF4-C2AF-0F4B-894D-E445BC68F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AD9B9D-B961-45B9-8653-7CA214E1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53B9A-B5DD-4DEF-89E4-B12FE4AA1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5D1D5-718E-46EC-9321-22C67ADB8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2175CA8-6BA4-574A-A1E6-D199B33836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198EC2D8-0E43-7540-8084-B777814923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C6094-A618-4297-81EF-4E9F014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7D32-AABB-4F42-839F-1D134D24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2D81-F51B-4FB2-805A-D1C2A042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7707-C6FC-4491-AD10-3188DEF9A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© 2020 IBM Client Innovation Center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8B5F-DAD0-45FA-8722-4ECFC4BC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4A26-F315-42B0-AC8A-A582B47B1A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0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52" r:id="rId5"/>
    <p:sldLayoutId id="2147483655" r:id="rId6"/>
    <p:sldLayoutId id="2147483654" r:id="rId7"/>
    <p:sldLayoutId id="2147483653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1" r:id="rId16"/>
    <p:sldLayoutId id="21474836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ven.apache.org/download.cg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F99-5B39-466E-8D48-8AB32E8EB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40" y="19793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B981BF-20DC-1648-897A-D790AB720445}"/>
              </a:ext>
            </a:extLst>
          </p:cNvPr>
          <p:cNvSpPr txBox="1">
            <a:spLocks/>
          </p:cNvSpPr>
          <p:nvPr/>
        </p:nvSpPr>
        <p:spPr>
          <a:xfrm>
            <a:off x="343657" y="6297471"/>
            <a:ext cx="4447005" cy="40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16/11/2023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8E1315-8D7D-1445-A0CF-AA0DDE3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57" y="4432478"/>
            <a:ext cx="9144000" cy="4005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Java Foundation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C9DF764B-89BA-1448-8A5E-68FF6098FFE5}"/>
              </a:ext>
            </a:extLst>
          </p:cNvPr>
          <p:cNvSpPr txBox="1">
            <a:spLocks/>
          </p:cNvSpPr>
          <p:nvPr/>
        </p:nvSpPr>
        <p:spPr>
          <a:xfrm>
            <a:off x="346972" y="5128590"/>
            <a:ext cx="9144000" cy="8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Presented by</a:t>
            </a:r>
          </a:p>
          <a:p>
            <a:r>
              <a:rPr lang="en-GB" sz="1200" i="1" dirty="0"/>
              <a:t>Valerio Cammarota</a:t>
            </a:r>
          </a:p>
          <a:p>
            <a:r>
              <a:rPr lang="en-GB" sz="1200" dirty="0"/>
              <a:t>IBM Client Innovation </a:t>
            </a:r>
            <a:r>
              <a:rPr lang="en-GB" sz="1200" dirty="0" err="1"/>
              <a:t>Center</a:t>
            </a:r>
            <a:r>
              <a:rPr lang="en-GB" sz="1200" dirty="0"/>
              <a:t> - Italy</a:t>
            </a:r>
          </a:p>
        </p:txBody>
      </p:sp>
    </p:spTree>
    <p:extLst>
      <p:ext uri="{BB962C8B-B14F-4D97-AF65-F5344CB8AC3E}">
        <p14:creationId xmlns:p14="http://schemas.microsoft.com/office/powerpoint/2010/main" val="20050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 err="1"/>
              <a:t>Installazione</a:t>
            </a:r>
            <a:r>
              <a:rPr lang="en-GB" dirty="0"/>
              <a:t> Maven: </a:t>
            </a:r>
            <a:r>
              <a:rPr lang="en-GB" dirty="0">
                <a:solidFill>
                  <a:srgbClr val="7E217D"/>
                </a:solidFill>
              </a:rPr>
              <a:t>macOS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0" y="1349612"/>
            <a:ext cx="11241912" cy="4754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Installare, se non è già presente, Homebrew seguendo la seguente guida: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https://brew.sh/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Usare poi il seguente comando per installare Maven: </a:t>
            </a: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brew install maven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Verificare il tipo di shell utilizzata con il seguente comando: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$SHELL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Impostare la variabile d’ambiente MAVEN_HOME con uno dei seguenti comandi (in base al tipo di shell) e riavviare il terminale: 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echo 'export MAVEN_HOME=/usr/local/Cellar/maven/3.8.7' &gt;&gt;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~/.zshenv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echo 'export MAVEN_HOME=/usr/local/Cellar/maven/3.8.7' &gt;&gt;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~/.zshrc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echo 'export MAVEN_HOME=/usr/local/Cellar/maven/3.8.7' &gt;&gt;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~/.bash_profile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echo 'export MAVEN_HOME=/usr/local/Cellar/maven/3.8.7' &gt;&gt;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~/.bashrc</a:t>
            </a:r>
            <a:endParaRPr lang="en-US" alt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Infine, impostare la variabile PATH usando il seguente comando (in base al tipo di shell usato):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echo 'export PATH=$MAVEN_HOME/bin:$PATH' &gt;&gt; ~/.&lt;tipo_shell&gt;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Infine testare lanciando il comando:</a:t>
            </a:r>
            <a:r>
              <a:rPr lang="it-IT" altLang="it-IT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 </a:t>
            </a:r>
            <a:r>
              <a:rPr lang="it-IT" alt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mvn -v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90771B9-E78D-4D7A-A41A-BECCFDCB68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02777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Creazione</a:t>
            </a:r>
            <a:r>
              <a:rPr lang="en-GB" dirty="0"/>
              <a:t> </a:t>
            </a:r>
            <a:r>
              <a:rPr lang="en-GB" dirty="0" err="1"/>
              <a:t>progetto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254609"/>
            <a:ext cx="11241912" cy="4754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Creiamo il primo progetto maven utilizzando l’archetipo base 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maven-archetype-quickstart</a:t>
            </a:r>
          </a:p>
          <a:p>
            <a:pPr>
              <a:lnSpc>
                <a:spcPct val="150000"/>
              </a:lnSpc>
            </a:pPr>
            <a:endParaRPr lang="it-IT" altLang="it-IT" b="1" dirty="0">
              <a:solidFill>
                <a:schemeClr val="accent6">
                  <a:lumMod val="75000"/>
                </a:schemeClr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3CB2166-10D1-4C57-B99B-5FF22EE16E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CC257-82F6-4933-A2D2-8985EEF8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2" y="1996406"/>
            <a:ext cx="4826248" cy="360698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F5B28A-2A7F-4629-A813-BD377F3FD1FA}"/>
              </a:ext>
            </a:extLst>
          </p:cNvPr>
          <p:cNvSpPr/>
          <p:nvPr/>
        </p:nvSpPr>
        <p:spPr>
          <a:xfrm>
            <a:off x="992584" y="4067298"/>
            <a:ext cx="1346855" cy="30282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0F61F-7460-4900-839E-7BD08DEC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55" y="1996406"/>
            <a:ext cx="4137561" cy="370953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21C678-119A-4B74-B5B2-D17149E177D4}"/>
              </a:ext>
            </a:extLst>
          </p:cNvPr>
          <p:cNvSpPr/>
          <p:nvPr/>
        </p:nvSpPr>
        <p:spPr>
          <a:xfrm>
            <a:off x="7061854" y="3497077"/>
            <a:ext cx="3092799" cy="30490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94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Importazione</a:t>
            </a:r>
            <a:r>
              <a:rPr lang="en-GB" dirty="0"/>
              <a:t> </a:t>
            </a:r>
            <a:r>
              <a:rPr lang="en-GB" dirty="0" err="1"/>
              <a:t>progetto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254609"/>
            <a:ext cx="11241912" cy="4754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Importiamo un progetto Maven presente nel workspace: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File &gt; Import</a:t>
            </a:r>
            <a:endParaRPr lang="it-IT" b="1" i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b="1" dirty="0">
              <a:solidFill>
                <a:schemeClr val="accent6">
                  <a:lumMod val="75000"/>
                </a:schemeClr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33CC2EA-7EE7-4168-AD65-9A389B68E1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40D1B-552E-41EB-B2DE-77166864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9" y="2011077"/>
            <a:ext cx="4489681" cy="38927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344AE-E2B9-41A6-913B-21D488DE3BF5}"/>
              </a:ext>
            </a:extLst>
          </p:cNvPr>
          <p:cNvSpPr/>
          <p:nvPr/>
        </p:nvSpPr>
        <p:spPr>
          <a:xfrm>
            <a:off x="980709" y="3890665"/>
            <a:ext cx="1679364" cy="3132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86359-482D-48E8-A1A0-0C04FC27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88" y="2004966"/>
            <a:ext cx="4190561" cy="39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447F5DB-2309-2E76-0116-7F56A0C5FACC}"/>
              </a:ext>
            </a:extLst>
          </p:cNvPr>
          <p:cNvSpPr/>
          <p:nvPr/>
        </p:nvSpPr>
        <p:spPr>
          <a:xfrm>
            <a:off x="8656632" y="894078"/>
            <a:ext cx="2289048" cy="292322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CI/CD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33CC2EA-7EE7-4168-AD65-9A389B68E1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A6375-EBC1-9D57-15C9-6998CD6E1794}"/>
              </a:ext>
            </a:extLst>
          </p:cNvPr>
          <p:cNvSpPr/>
          <p:nvPr/>
        </p:nvSpPr>
        <p:spPr>
          <a:xfrm>
            <a:off x="320040" y="4145280"/>
            <a:ext cx="1630680" cy="716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Sviluppatore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CDB1D-E822-AF9C-9792-8BBAE9686CA4}"/>
              </a:ext>
            </a:extLst>
          </p:cNvPr>
          <p:cNvSpPr/>
          <p:nvPr/>
        </p:nvSpPr>
        <p:spPr>
          <a:xfrm>
            <a:off x="2529840" y="1997550"/>
            <a:ext cx="1630680" cy="71628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D499EB-273A-8FC4-8298-C076851A1F3D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V="1">
            <a:off x="1135380" y="2713830"/>
            <a:ext cx="2209800" cy="143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86672-5521-14E9-41A0-131C90F373A3}"/>
              </a:ext>
            </a:extLst>
          </p:cNvPr>
          <p:cNvSpPr/>
          <p:nvPr/>
        </p:nvSpPr>
        <p:spPr>
          <a:xfrm>
            <a:off x="2122170" y="4157660"/>
            <a:ext cx="1630680" cy="716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0D6E05-0D85-C16F-7161-05573AE94126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2937510" y="2713830"/>
            <a:ext cx="407670" cy="144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D644F-6778-A1C2-E3AD-00211ED65010}"/>
              </a:ext>
            </a:extLst>
          </p:cNvPr>
          <p:cNvSpPr/>
          <p:nvPr/>
        </p:nvSpPr>
        <p:spPr>
          <a:xfrm>
            <a:off x="5209032" y="1997550"/>
            <a:ext cx="1630680" cy="71628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CI/CD 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D227C4-1DCB-9FB6-985A-C9EF7FF48C7A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4160520" y="2355690"/>
            <a:ext cx="104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5A14B75-FDCF-C188-5D05-8C3DFB851428}"/>
              </a:ext>
            </a:extLst>
          </p:cNvPr>
          <p:cNvSpPr/>
          <p:nvPr/>
        </p:nvSpPr>
        <p:spPr>
          <a:xfrm>
            <a:off x="9720072" y="1672590"/>
            <a:ext cx="213360" cy="2667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C6FAB-B813-0705-BF75-712750889802}"/>
              </a:ext>
            </a:extLst>
          </p:cNvPr>
          <p:cNvSpPr txBox="1"/>
          <p:nvPr/>
        </p:nvSpPr>
        <p:spPr>
          <a:xfrm>
            <a:off x="5147310" y="2844225"/>
            <a:ext cx="30586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800" dirty="0"/>
              <a:t>Il codice </a:t>
            </a:r>
            <a:r>
              <a:rPr lang="en-US" sz="800" dirty="0" err="1"/>
              <a:t>deve</a:t>
            </a:r>
            <a:r>
              <a:rPr lang="en-US" sz="800" dirty="0"/>
              <a:t> </a:t>
            </a:r>
            <a:r>
              <a:rPr lang="en-US" sz="800" b="1" dirty="0" err="1">
                <a:solidFill>
                  <a:srgbClr val="7F1962"/>
                </a:solidFill>
              </a:rPr>
              <a:t>compilare</a:t>
            </a:r>
            <a:r>
              <a:rPr lang="en-US" sz="800" dirty="0"/>
              <a:t> correttamente</a:t>
            </a:r>
          </a:p>
          <a:p>
            <a:pPr marL="685800" lvl="1" indent="-228600">
              <a:buAutoNum type="arabicParenR"/>
            </a:pPr>
            <a:r>
              <a:rPr lang="en-US" sz="800" dirty="0"/>
              <a:t>Mvn clean</a:t>
            </a:r>
          </a:p>
          <a:p>
            <a:pPr marL="685800" lvl="1" indent="-228600">
              <a:buAutoNum type="arabicParenR"/>
            </a:pPr>
            <a:r>
              <a:rPr lang="en-US" sz="800" dirty="0"/>
              <a:t>Mvn compile</a:t>
            </a:r>
          </a:p>
          <a:p>
            <a:pPr marL="685800" lvl="1" indent="-228600">
              <a:buAutoNum type="arabicParenR"/>
            </a:pPr>
            <a:r>
              <a:rPr lang="en-US" sz="800" dirty="0"/>
              <a:t>Mvn build</a:t>
            </a:r>
          </a:p>
          <a:p>
            <a:pPr marL="685800" lvl="1" indent="-228600">
              <a:buAutoNum type="arabicParenR"/>
            </a:pPr>
            <a:r>
              <a:rPr lang="en-US" sz="1400" b="1" dirty="0">
                <a:solidFill>
                  <a:srgbClr val="7F1962"/>
                </a:solidFill>
              </a:rPr>
              <a:t>Mvn test</a:t>
            </a:r>
          </a:p>
          <a:p>
            <a:pPr marL="685800" lvl="1" indent="-228600">
              <a:buAutoNum type="arabicParenR"/>
            </a:pPr>
            <a:r>
              <a:rPr lang="en-US" sz="800" dirty="0"/>
              <a:t>Mvn package</a:t>
            </a:r>
          </a:p>
          <a:p>
            <a:pPr marL="685800" lvl="1" indent="-228600">
              <a:buAutoNum type="arabicParenR"/>
            </a:pPr>
            <a:r>
              <a:rPr lang="en-US" sz="800" dirty="0"/>
              <a:t>Mvn install</a:t>
            </a:r>
          </a:p>
          <a:p>
            <a:pPr marL="228600" indent="-228600">
              <a:buAutoNum type="arabicParenR"/>
            </a:pPr>
            <a:r>
              <a:rPr lang="en-US" sz="800" dirty="0"/>
              <a:t>Il codice </a:t>
            </a:r>
            <a:r>
              <a:rPr lang="en-US" sz="800" dirty="0" err="1"/>
              <a:t>deve</a:t>
            </a:r>
            <a:r>
              <a:rPr lang="en-US" sz="800" dirty="0"/>
              <a:t> </a:t>
            </a:r>
            <a:r>
              <a:rPr lang="en-US" sz="800" dirty="0" err="1"/>
              <a:t>superare</a:t>
            </a:r>
            <a:r>
              <a:rPr lang="en-US" sz="800" dirty="0"/>
              <a:t> tutti i test unitary</a:t>
            </a:r>
          </a:p>
          <a:p>
            <a:pPr marL="228600" indent="-228600">
              <a:buAutoNum type="arabicParenR"/>
            </a:pPr>
            <a:r>
              <a:rPr lang="en-US" sz="800" dirty="0"/>
              <a:t>Il codice </a:t>
            </a:r>
            <a:r>
              <a:rPr lang="en-US" sz="800" dirty="0" err="1"/>
              <a:t>deve</a:t>
            </a:r>
            <a:r>
              <a:rPr lang="en-US" sz="800" dirty="0"/>
              <a:t> </a:t>
            </a:r>
            <a:r>
              <a:rPr lang="en-US" sz="800" dirty="0" err="1"/>
              <a:t>superare</a:t>
            </a:r>
            <a:r>
              <a:rPr lang="en-US" sz="800" dirty="0"/>
              <a:t> tutti i </a:t>
            </a:r>
            <a:r>
              <a:rPr lang="en-US" sz="800" dirty="0" err="1"/>
              <a:t>controlli</a:t>
            </a:r>
            <a:r>
              <a:rPr lang="en-US" sz="800" dirty="0"/>
              <a:t> di qualità</a:t>
            </a:r>
          </a:p>
          <a:p>
            <a:pPr marL="228600" indent="-228600">
              <a:buAutoNum type="arabicParenR"/>
            </a:pPr>
            <a:r>
              <a:rPr lang="en-US" sz="800" dirty="0" err="1"/>
              <a:t>Installo</a:t>
            </a:r>
            <a:r>
              <a:rPr lang="en-US" sz="800" dirty="0"/>
              <a:t> in software e lo </a:t>
            </a:r>
            <a:r>
              <a:rPr lang="en-US" sz="800" dirty="0" err="1"/>
              <a:t>rendo</a:t>
            </a:r>
            <a:r>
              <a:rPr lang="en-US" sz="800" dirty="0"/>
              <a:t> </a:t>
            </a:r>
            <a:r>
              <a:rPr lang="en-US" sz="800" dirty="0" err="1"/>
              <a:t>disponibile</a:t>
            </a:r>
            <a:r>
              <a:rPr lang="en-US" sz="800" dirty="0"/>
              <a:t> a tutti </a:t>
            </a:r>
            <a:r>
              <a:rPr lang="en-US" sz="800" dirty="0" err="1"/>
              <a:t>gli</a:t>
            </a:r>
            <a:r>
              <a:rPr lang="en-US" sz="800" dirty="0"/>
              <a:t> </a:t>
            </a:r>
            <a:r>
              <a:rPr lang="en-US" sz="800" dirty="0" err="1"/>
              <a:t>utenti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C4AA38-BC2D-5E40-7AD7-9722F74A2B39}"/>
              </a:ext>
            </a:extLst>
          </p:cNvPr>
          <p:cNvSpPr/>
          <p:nvPr/>
        </p:nvSpPr>
        <p:spPr>
          <a:xfrm>
            <a:off x="9011412" y="1997550"/>
            <a:ext cx="1630680" cy="7162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Ristorante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52ACFC-BFB7-03AF-586F-5A18CBD1AFDE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839712" y="2355690"/>
            <a:ext cx="1816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955E9F-7DAE-632E-3F6A-EB2948956AD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916680" y="2355690"/>
            <a:ext cx="1292352" cy="120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04CE016-283E-ABB5-DE88-F73C04CCCD05}"/>
              </a:ext>
            </a:extLst>
          </p:cNvPr>
          <p:cNvSpPr/>
          <p:nvPr/>
        </p:nvSpPr>
        <p:spPr>
          <a:xfrm>
            <a:off x="217170" y="3577904"/>
            <a:ext cx="4046220" cy="2684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MAIL/Slack/</a:t>
            </a:r>
            <a:r>
              <a:rPr lang="en-US" dirty="0" err="1"/>
              <a:t>Sms</a:t>
            </a:r>
            <a:r>
              <a:rPr lang="en-US" dirty="0"/>
              <a:t>/Push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F1DA06-0856-D993-3B37-FE7018FB3AD3}"/>
              </a:ext>
            </a:extLst>
          </p:cNvPr>
          <p:cNvSpPr txBox="1"/>
          <p:nvPr/>
        </p:nvSpPr>
        <p:spPr>
          <a:xfrm>
            <a:off x="8960221" y="315872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www.mysito.it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6076D2-147D-25AC-EFA7-37E203A23A98}"/>
              </a:ext>
            </a:extLst>
          </p:cNvPr>
          <p:cNvSpPr/>
          <p:nvPr/>
        </p:nvSpPr>
        <p:spPr>
          <a:xfrm>
            <a:off x="3924300" y="4145280"/>
            <a:ext cx="1630680" cy="716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40779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872844" cy="640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Operazioni</a:t>
            </a:r>
            <a:r>
              <a:rPr lang="en-US" dirty="0"/>
              <a:t> base: </a:t>
            </a:r>
            <a:r>
              <a:rPr lang="en-US" dirty="0">
                <a:solidFill>
                  <a:srgbClr val="7E217D"/>
                </a:solidFill>
              </a:rPr>
              <a:t>Update Project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6069" y="1431416"/>
            <a:ext cx="7026696" cy="191644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Tasto dx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Progetto &gt; Maven &gt; Update Project</a:t>
            </a:r>
          </a:p>
          <a:p>
            <a:r>
              <a:rPr lang="en-US" sz="1600" dirty="0" err="1">
                <a:latin typeface="Arial Unicode MS"/>
              </a:rPr>
              <a:t>L’operazione</a:t>
            </a:r>
            <a:r>
              <a:rPr lang="en-US" sz="1600" dirty="0">
                <a:latin typeface="Arial Unicode MS"/>
              </a:rPr>
              <a:t> di Update Project </a:t>
            </a:r>
            <a:r>
              <a:rPr lang="en-US" sz="1600" dirty="0" err="1">
                <a:latin typeface="Arial Unicode MS"/>
              </a:rPr>
              <a:t>consente</a:t>
            </a:r>
            <a:r>
              <a:rPr lang="en-US" sz="1600" dirty="0">
                <a:latin typeface="Arial Unicode MS"/>
              </a:rPr>
              <a:t> di </a:t>
            </a:r>
            <a:r>
              <a:rPr lang="en-US" sz="1600" dirty="0" err="1">
                <a:latin typeface="Arial Unicode MS"/>
              </a:rPr>
              <a:t>sincronizzare</a:t>
            </a:r>
            <a:r>
              <a:rPr lang="en-US" sz="1600" dirty="0">
                <a:latin typeface="Arial Unicode MS"/>
              </a:rPr>
              <a:t> le </a:t>
            </a:r>
            <a:r>
              <a:rPr lang="en-US" sz="1600" dirty="0" err="1">
                <a:latin typeface="Arial Unicode MS"/>
              </a:rPr>
              <a:t>impostazioni</a:t>
            </a:r>
            <a:r>
              <a:rPr lang="en-US" sz="1600" dirty="0">
                <a:latin typeface="Arial Unicode MS"/>
              </a:rPr>
              <a:t> di Eclipse con </a:t>
            </a:r>
            <a:r>
              <a:rPr lang="en-US" sz="1600" dirty="0" err="1">
                <a:latin typeface="Arial Unicode MS"/>
              </a:rPr>
              <a:t>quanto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contenuto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nel</a:t>
            </a:r>
            <a:r>
              <a:rPr lang="en-US" sz="1600" dirty="0">
                <a:latin typeface="Arial Unicode MS"/>
              </a:rPr>
              <a:t> POM. </a:t>
            </a:r>
            <a:r>
              <a:rPr lang="en-US" sz="1600" dirty="0" err="1">
                <a:latin typeface="Arial Unicode MS"/>
              </a:rPr>
              <a:t>Facendo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ciò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vengono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verificate</a:t>
            </a:r>
            <a:r>
              <a:rPr lang="en-US" sz="1600" dirty="0">
                <a:latin typeface="Arial Unicode MS"/>
              </a:rPr>
              <a:t> e </a:t>
            </a:r>
            <a:r>
              <a:rPr lang="en-US" sz="1600" dirty="0" err="1">
                <a:latin typeface="Arial Unicode MS"/>
              </a:rPr>
              <a:t>scaricate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eventuali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nuove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dipendenze</a:t>
            </a:r>
            <a:r>
              <a:rPr lang="en-US" sz="1600" dirty="0">
                <a:latin typeface="Arial Unicode MS"/>
              </a:rPr>
              <a:t> e </a:t>
            </a:r>
            <a:r>
              <a:rPr lang="en-US" sz="1600" dirty="0" err="1">
                <a:latin typeface="Arial Unicode MS"/>
              </a:rPr>
              <a:t>viene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aggiornata</a:t>
            </a:r>
            <a:r>
              <a:rPr lang="en-US" sz="1600" dirty="0">
                <a:latin typeface="Arial Unicode MS"/>
              </a:rPr>
              <a:t> la </a:t>
            </a:r>
            <a:r>
              <a:rPr lang="en-US" sz="1600" dirty="0" err="1">
                <a:latin typeface="Arial Unicode MS"/>
              </a:rPr>
              <a:t>cartella</a:t>
            </a:r>
            <a:r>
              <a:rPr lang="en-US" sz="1600" dirty="0">
                <a:latin typeface="Arial Unicode MS"/>
              </a:rPr>
              <a:t> repository.</a:t>
            </a:r>
          </a:p>
          <a:p>
            <a:r>
              <a:rPr lang="en-US" sz="1600" dirty="0">
                <a:latin typeface="Arial Unicode MS"/>
              </a:rPr>
              <a:t>La </a:t>
            </a:r>
            <a:r>
              <a:rPr lang="en-US" sz="1600" dirty="0" err="1">
                <a:latin typeface="Arial Unicode MS"/>
              </a:rPr>
              <a:t>locazione</a:t>
            </a:r>
            <a:r>
              <a:rPr lang="en-US" sz="1600" dirty="0">
                <a:latin typeface="Arial Unicode MS"/>
              </a:rPr>
              <a:t> del repository e del file setting.xml (</a:t>
            </a:r>
            <a:r>
              <a:rPr lang="en-US" sz="1600" dirty="0" err="1">
                <a:latin typeface="Arial Unicode MS"/>
              </a:rPr>
              <a:t>che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contiene</a:t>
            </a:r>
            <a:r>
              <a:rPr lang="en-US" sz="1600" dirty="0">
                <a:latin typeface="Arial Unicode MS"/>
              </a:rPr>
              <a:t> le </a:t>
            </a:r>
            <a:r>
              <a:rPr lang="en-US" sz="1600" dirty="0" err="1">
                <a:latin typeface="Arial Unicode MS"/>
              </a:rPr>
              <a:t>informazioni</a:t>
            </a:r>
            <a:r>
              <a:rPr lang="en-US" sz="1600" dirty="0">
                <a:latin typeface="Arial Unicode MS"/>
              </a:rPr>
              <a:t> per </a:t>
            </a:r>
            <a:r>
              <a:rPr lang="en-US" sz="1600" dirty="0" err="1">
                <a:latin typeface="Arial Unicode MS"/>
              </a:rPr>
              <a:t>scaricare</a:t>
            </a:r>
            <a:r>
              <a:rPr lang="en-US" sz="1600" dirty="0">
                <a:latin typeface="Arial Unicode MS"/>
              </a:rPr>
              <a:t> le </a:t>
            </a:r>
            <a:r>
              <a:rPr lang="en-US" sz="1600" dirty="0" err="1">
                <a:latin typeface="Arial Unicode MS"/>
              </a:rPr>
              <a:t>dipendenze</a:t>
            </a:r>
            <a:r>
              <a:rPr lang="en-US" sz="1600" dirty="0">
                <a:latin typeface="Arial Unicode MS"/>
              </a:rPr>
              <a:t>) </a:t>
            </a:r>
            <a:r>
              <a:rPr lang="en-US" sz="1600" dirty="0" err="1">
                <a:latin typeface="Arial Unicode MS"/>
              </a:rPr>
              <a:t>può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essere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verificata</a:t>
            </a:r>
            <a:r>
              <a:rPr lang="en-US" sz="1600" dirty="0">
                <a:latin typeface="Arial Unicode MS"/>
              </a:rPr>
              <a:t> o </a:t>
            </a:r>
            <a:r>
              <a:rPr lang="en-US" sz="1600" dirty="0" err="1">
                <a:latin typeface="Arial Unicode MS"/>
              </a:rPr>
              <a:t>modificata</a:t>
            </a:r>
            <a:r>
              <a:rPr lang="en-US" sz="1600" dirty="0">
                <a:latin typeface="Arial Unicode MS"/>
              </a:rPr>
              <a:t> da: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Window &gt; Preferences &gt; Maven &gt; User Settings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F5EA6-ED28-48DC-803C-1C7EC6CF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8" y="1634278"/>
            <a:ext cx="4208642" cy="40312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5127A8-4E16-43AF-9C0C-0C4F07D60B23}"/>
              </a:ext>
            </a:extLst>
          </p:cNvPr>
          <p:cNvSpPr/>
          <p:nvPr/>
        </p:nvSpPr>
        <p:spPr>
          <a:xfrm>
            <a:off x="336058" y="4598702"/>
            <a:ext cx="1753999" cy="3146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723DC5-AA70-4B84-BF6D-4A078B29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70" y="3661068"/>
            <a:ext cx="3051866" cy="191455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930F65-B55E-4F09-B4DB-C59F8C0ACEFE}"/>
              </a:ext>
            </a:extLst>
          </p:cNvPr>
          <p:cNvSpPr/>
          <p:nvPr/>
        </p:nvSpPr>
        <p:spPr>
          <a:xfrm>
            <a:off x="6984763" y="4003628"/>
            <a:ext cx="3032073" cy="32492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B6B3E2-C597-4859-AE24-C7C511D2269A}"/>
              </a:ext>
            </a:extLst>
          </p:cNvPr>
          <p:cNvSpPr/>
          <p:nvPr/>
        </p:nvSpPr>
        <p:spPr>
          <a:xfrm>
            <a:off x="6964970" y="4601017"/>
            <a:ext cx="3032073" cy="32492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51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291813" cy="640080"/>
          </a:xfrm>
        </p:spPr>
        <p:txBody>
          <a:bodyPr>
            <a:normAutofit/>
          </a:bodyPr>
          <a:lstStyle/>
          <a:p>
            <a:r>
              <a:rPr lang="en-US" dirty="0" err="1"/>
              <a:t>Operazioni</a:t>
            </a:r>
            <a:r>
              <a:rPr lang="en-US" dirty="0"/>
              <a:t> base: </a:t>
            </a:r>
            <a:r>
              <a:rPr lang="en-US" dirty="0">
                <a:solidFill>
                  <a:srgbClr val="7E217D"/>
                </a:solidFill>
              </a:rPr>
              <a:t>Lifecycle e Build Project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289" y="1375162"/>
            <a:ext cx="11420439" cy="29720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Maven Lifecycle:</a:t>
            </a:r>
            <a:r>
              <a:rPr lang="en-US" sz="1600" dirty="0">
                <a:solidFill>
                  <a:srgbClr val="18A09D"/>
                </a:solidFill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sequenza</a:t>
            </a:r>
            <a:r>
              <a:rPr lang="en-US" sz="1600" dirty="0">
                <a:latin typeface="Arial Unicode MS"/>
              </a:rPr>
              <a:t> di </a:t>
            </a:r>
            <a:r>
              <a:rPr lang="en-US" sz="1600" dirty="0" err="1">
                <a:latin typeface="Arial Unicode MS"/>
              </a:rPr>
              <a:t>passaggi</a:t>
            </a:r>
            <a:r>
              <a:rPr lang="en-US" sz="1600" dirty="0">
                <a:latin typeface="Arial Unicode MS"/>
              </a:rPr>
              <a:t> per </a:t>
            </a:r>
            <a:r>
              <a:rPr lang="en-US" sz="1600" dirty="0" err="1">
                <a:latin typeface="Arial Unicode MS"/>
              </a:rPr>
              <a:t>raggiungere</a:t>
            </a:r>
            <a:r>
              <a:rPr lang="en-US" sz="1600" dirty="0">
                <a:latin typeface="Arial Unicode MS"/>
              </a:rPr>
              <a:t> un </a:t>
            </a:r>
            <a:r>
              <a:rPr lang="en-US" sz="1600" dirty="0" err="1">
                <a:latin typeface="Arial Unicode MS"/>
              </a:rPr>
              <a:t>determinato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obiettivo</a:t>
            </a:r>
            <a:r>
              <a:rPr lang="en-US" sz="1600" dirty="0">
                <a:latin typeface="Arial Unicode MS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 Unicode MS"/>
              </a:rPr>
              <a:t>Esistono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tre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cicli</a:t>
            </a:r>
            <a:r>
              <a:rPr lang="en-US" sz="1600" dirty="0">
                <a:latin typeface="Arial Unicode MS"/>
              </a:rPr>
              <a:t> di vita </a:t>
            </a:r>
            <a:r>
              <a:rPr lang="en-US" sz="1600" dirty="0" err="1">
                <a:latin typeface="Arial Unicode MS"/>
              </a:rPr>
              <a:t>della</a:t>
            </a:r>
            <a:r>
              <a:rPr lang="en-US" sz="1600" dirty="0">
                <a:latin typeface="Arial Unicode MS"/>
              </a:rPr>
              <a:t> build </a:t>
            </a:r>
            <a:r>
              <a:rPr lang="en-US" sz="1600" dirty="0" err="1">
                <a:latin typeface="Arial Unicode MS"/>
              </a:rPr>
              <a:t>principali</a:t>
            </a:r>
            <a:r>
              <a:rPr lang="en-US" sz="1600" dirty="0">
                <a:latin typeface="Arial Unicode MS"/>
              </a:rPr>
              <a:t>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Default: 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il ciclo di vita principale, poiché è responsabile della distribuzione del progetto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Clean: 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per pulire il progetto e rimuovere tutti i file generati dalla build precedente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Site: 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per creare la documentazione del sito del progetto</a:t>
            </a:r>
          </a:p>
          <a:p>
            <a:r>
              <a:rPr lang="en-US" sz="1600" dirty="0" err="1">
                <a:latin typeface="Arial Unicode MS"/>
              </a:rPr>
              <a:t>Ogni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ciclo</a:t>
            </a:r>
            <a:r>
              <a:rPr lang="en-US" sz="1600" dirty="0">
                <a:latin typeface="Arial Unicode MS"/>
              </a:rPr>
              <a:t> di vita è </a:t>
            </a:r>
            <a:r>
              <a:rPr lang="en-US" sz="1600" dirty="0" err="1">
                <a:latin typeface="Arial Unicode MS"/>
              </a:rPr>
              <a:t>composto</a:t>
            </a:r>
            <a:r>
              <a:rPr lang="en-US" sz="1600" dirty="0">
                <a:latin typeface="Arial Unicode MS"/>
              </a:rPr>
              <a:t> da </a:t>
            </a:r>
            <a:r>
              <a:rPr lang="en-US" sz="1600" dirty="0" err="1">
                <a:latin typeface="Arial Unicode MS"/>
              </a:rPr>
              <a:t>più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fasi</a:t>
            </a:r>
            <a:r>
              <a:rPr lang="en-US" sz="1600" dirty="0">
                <a:latin typeface="Arial Unicode MS"/>
              </a:rPr>
              <a:t>. Di </a:t>
            </a:r>
            <a:r>
              <a:rPr lang="en-US" sz="1600" dirty="0" err="1">
                <a:latin typeface="Arial Unicode MS"/>
              </a:rPr>
              <a:t>seguito</a:t>
            </a:r>
            <a:r>
              <a:rPr lang="en-US" sz="1600" dirty="0">
                <a:latin typeface="Arial Unicode MS"/>
              </a:rPr>
              <a:t> le </a:t>
            </a:r>
            <a:r>
              <a:rPr lang="en-US" sz="1600" dirty="0" err="1">
                <a:latin typeface="Arial Unicode MS"/>
              </a:rPr>
              <a:t>fasi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principali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della</a:t>
            </a:r>
            <a:r>
              <a:rPr lang="en-US" sz="1600" dirty="0">
                <a:latin typeface="Arial Unicode MS"/>
              </a:rPr>
              <a:t> build di default: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controlla se sono disponibili tutte le informazioni necessarie per la compilazione</a:t>
            </a:r>
            <a:r>
              <a:rPr lang="en-US" sz="1600" dirty="0">
                <a:latin typeface="Arial Unicode MS"/>
              </a:rPr>
              <a:t>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0"/>
              </a:rPr>
              <a:t>compila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 il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0"/>
              </a:rPr>
              <a:t>codice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0"/>
              </a:rPr>
              <a:t>sorgente</a:t>
            </a:r>
            <a:r>
              <a:rPr lang="en-US" sz="1600" dirty="0">
                <a:latin typeface="Arial Unicode MS"/>
              </a:rPr>
              <a:t>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en-US" sz="1600" dirty="0" err="1">
                <a:latin typeface="Arial Unicode MS"/>
              </a:rPr>
              <a:t>eseguire</a:t>
            </a:r>
            <a:r>
              <a:rPr lang="en-US" sz="1600" dirty="0">
                <a:latin typeface="Arial Unicode MS"/>
              </a:rPr>
              <a:t> unit test;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Raleway" pitchFamily="2" charset="0"/>
              </a:rPr>
              <a:t>impacchetta il codice sorgente compilato nel formato distribuibile (jar, war, …)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en-US" sz="1600" dirty="0" err="1">
                <a:latin typeface="Arial Unicode MS"/>
              </a:rPr>
              <a:t>verifica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che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siano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rispettati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controlli</a:t>
            </a:r>
            <a:r>
              <a:rPr lang="en-US" sz="1600" dirty="0">
                <a:latin typeface="Arial Unicode MS"/>
              </a:rPr>
              <a:t> di </a:t>
            </a:r>
            <a:r>
              <a:rPr lang="en-US" sz="1600" dirty="0" err="1">
                <a:latin typeface="Arial Unicode MS"/>
              </a:rPr>
              <a:t>qualità</a:t>
            </a:r>
            <a:r>
              <a:rPr lang="en-US" sz="1600" dirty="0">
                <a:latin typeface="Arial Unicode MS"/>
              </a:rPr>
              <a:t>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en-US" sz="1600" dirty="0" err="1">
                <a:latin typeface="Arial Unicode MS"/>
              </a:rPr>
              <a:t>installa</a:t>
            </a:r>
            <a:r>
              <a:rPr lang="en-US" sz="1600" dirty="0">
                <a:latin typeface="Arial Unicode MS"/>
              </a:rPr>
              <a:t> il </a:t>
            </a:r>
            <a:r>
              <a:rPr lang="en-US" sz="1600" dirty="0" err="1">
                <a:latin typeface="Arial Unicode MS"/>
              </a:rPr>
              <a:t>pacchetto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nel</a:t>
            </a:r>
            <a:r>
              <a:rPr lang="en-US" sz="1600" dirty="0">
                <a:latin typeface="Arial Unicode MS"/>
              </a:rPr>
              <a:t> repository locale;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18A0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lang="en-US" sz="1600" b="1" dirty="0">
                <a:solidFill>
                  <a:srgbClr val="18A09D"/>
                </a:solidFill>
                <a:latin typeface="Arial Unicode MS"/>
              </a:rPr>
              <a:t>: </a:t>
            </a:r>
            <a:r>
              <a:rPr lang="en-US" sz="1600" dirty="0" err="1">
                <a:latin typeface="Arial Unicode MS"/>
              </a:rPr>
              <a:t>copia</a:t>
            </a:r>
            <a:r>
              <a:rPr lang="en-US" sz="1600" dirty="0">
                <a:latin typeface="Arial Unicode MS"/>
              </a:rPr>
              <a:t> il </a:t>
            </a:r>
            <a:r>
              <a:rPr lang="en-US" sz="1600" dirty="0" err="1">
                <a:latin typeface="Arial Unicode MS"/>
              </a:rPr>
              <a:t>pacchetto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nel</a:t>
            </a:r>
            <a:r>
              <a:rPr lang="en-US" sz="1600" dirty="0">
                <a:latin typeface="Arial Unicode MS"/>
              </a:rPr>
              <a:t> repository remote per la </a:t>
            </a:r>
            <a:r>
              <a:rPr lang="en-US" sz="1600" dirty="0" err="1">
                <a:latin typeface="Arial Unicode MS"/>
              </a:rPr>
              <a:t>condisione</a:t>
            </a:r>
            <a:r>
              <a:rPr lang="en-US" sz="1600" dirty="0">
                <a:latin typeface="Arial Unicode MS"/>
              </a:rPr>
              <a:t> con </a:t>
            </a:r>
            <a:r>
              <a:rPr lang="en-US" sz="1600" dirty="0" err="1">
                <a:latin typeface="Arial Unicode MS"/>
              </a:rPr>
              <a:t>altri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sviluppatori</a:t>
            </a:r>
            <a:r>
              <a:rPr lang="en-US" sz="1600" dirty="0">
                <a:latin typeface="Arial Unicode MS"/>
              </a:rPr>
              <a:t>;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it-IT" sz="1600" dirty="0">
                <a:latin typeface="Arial Unicode MS"/>
              </a:rPr>
              <a:t>Se invoco una fase qualsiasi, vengono eseguite tutte le fasi precedenti fino a quella invocata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it-IT" sz="1600" dirty="0">
                <a:latin typeface="Arial Unicode MS"/>
              </a:rPr>
              <a:t>Le fasi e i goals possono essere invocati insieme sulla stessa linea di comando.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53253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261909" cy="640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Operazioni</a:t>
            </a:r>
            <a:r>
              <a:rPr lang="en-US" dirty="0"/>
              <a:t> base: </a:t>
            </a:r>
            <a:r>
              <a:rPr lang="en-US" dirty="0">
                <a:solidFill>
                  <a:srgbClr val="7E217D"/>
                </a:solidFill>
              </a:rPr>
              <a:t>Lifecycle e Build Project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7005" y="1942964"/>
            <a:ext cx="7026696" cy="29720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Tasto dx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Progetto &gt; Run As &gt; Maven Build…</a:t>
            </a:r>
          </a:p>
          <a:p>
            <a:r>
              <a:rPr lang="en-US" sz="1600" dirty="0">
                <a:latin typeface="Arial Unicode MS"/>
              </a:rPr>
              <a:t>Nel campo Goal </a:t>
            </a:r>
            <a:r>
              <a:rPr lang="en-US" sz="1600" dirty="0" err="1">
                <a:latin typeface="Arial Unicode MS"/>
              </a:rPr>
              <a:t>digitare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clean install</a:t>
            </a:r>
            <a:r>
              <a:rPr lang="en-US" sz="1600" dirty="0">
                <a:latin typeface="Arial Unicode MS"/>
              </a:rPr>
              <a:t>. </a:t>
            </a:r>
            <a:r>
              <a:rPr lang="en-US" sz="1600" dirty="0" err="1">
                <a:latin typeface="Arial Unicode MS"/>
              </a:rPr>
              <a:t>Mettere</a:t>
            </a:r>
            <a:r>
              <a:rPr lang="en-US" sz="1600" dirty="0">
                <a:latin typeface="Arial Unicode MS"/>
              </a:rPr>
              <a:t> il check </a:t>
            </a:r>
            <a:r>
              <a:rPr lang="en-US" sz="1600" dirty="0" err="1">
                <a:latin typeface="Arial Unicode MS"/>
              </a:rPr>
              <a:t>all’opzione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Update Snapshots</a:t>
            </a:r>
            <a:r>
              <a:rPr lang="en-US" sz="1600" dirty="0">
                <a:latin typeface="Arial Unicode MS"/>
              </a:rPr>
              <a:t>.</a:t>
            </a:r>
          </a:p>
          <a:p>
            <a:endParaRPr lang="en-US" sz="1600" dirty="0">
              <a:latin typeface="Arial Unicode MS"/>
            </a:endParaRPr>
          </a:p>
          <a:p>
            <a:r>
              <a:rPr lang="en-US" sz="1600" dirty="0">
                <a:latin typeface="Arial Unicode MS"/>
              </a:rPr>
              <a:t>Una volta </a:t>
            </a:r>
            <a:r>
              <a:rPr lang="en-US" sz="1600" dirty="0" err="1">
                <a:latin typeface="Arial Unicode MS"/>
              </a:rPr>
              <a:t>lanciata</a:t>
            </a:r>
            <a:r>
              <a:rPr lang="en-US" sz="1600" dirty="0">
                <a:latin typeface="Arial Unicode MS"/>
              </a:rPr>
              <a:t> la prima volta il </a:t>
            </a:r>
            <a:r>
              <a:rPr lang="en-US" sz="1600" dirty="0" err="1">
                <a:latin typeface="Arial Unicode MS"/>
              </a:rPr>
              <a:t>comando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sarà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disponibile</a:t>
            </a:r>
            <a:r>
              <a:rPr lang="en-US" sz="1600" dirty="0">
                <a:latin typeface="Arial Unicode MS"/>
              </a:rPr>
              <a:t> senza </a:t>
            </a:r>
            <a:r>
              <a:rPr lang="en-US" sz="1600" dirty="0" err="1">
                <a:latin typeface="Arial Unicode MS"/>
              </a:rPr>
              <a:t>ulteriori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configurazioni</a:t>
            </a:r>
            <a:r>
              <a:rPr lang="en-US" sz="1600" dirty="0">
                <a:latin typeface="Arial Unicode MS"/>
              </a:rPr>
              <a:t> in 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Tasto dx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Progetto &gt; Run As &gt; Maven Build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E4AAE-0714-4CD3-A712-AF45C03E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8" y="1431416"/>
            <a:ext cx="3864072" cy="457838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5127A8-4E16-43AF-9C0C-0C4F07D60B23}"/>
              </a:ext>
            </a:extLst>
          </p:cNvPr>
          <p:cNvSpPr/>
          <p:nvPr/>
        </p:nvSpPr>
        <p:spPr>
          <a:xfrm>
            <a:off x="1168444" y="3033164"/>
            <a:ext cx="631781" cy="3146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C09E00-EC56-4285-9BF9-207F97576745}"/>
              </a:ext>
            </a:extLst>
          </p:cNvPr>
          <p:cNvSpPr/>
          <p:nvPr/>
        </p:nvSpPr>
        <p:spPr>
          <a:xfrm>
            <a:off x="1970109" y="3846280"/>
            <a:ext cx="1401741" cy="31469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09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36562"/>
            <a:ext cx="9261909" cy="640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Operazioni</a:t>
            </a:r>
            <a:r>
              <a:rPr lang="en-US" dirty="0"/>
              <a:t> base: </a:t>
            </a:r>
            <a:r>
              <a:rPr lang="en-US" dirty="0">
                <a:solidFill>
                  <a:srgbClr val="7E217D"/>
                </a:solidFill>
              </a:rPr>
              <a:t>Lifecycle e Build Project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72242"/>
            <a:ext cx="4114800" cy="300037"/>
          </a:xfrm>
        </p:spPr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430" y="1334896"/>
            <a:ext cx="11728448" cy="139618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rial Unicode MS"/>
              </a:rPr>
              <a:t>Il commando </a:t>
            </a:r>
            <a:r>
              <a:rPr lang="en-US" sz="16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Arial Unicode MS"/>
              </a:rPr>
              <a:t>esegue</a:t>
            </a:r>
            <a:r>
              <a:rPr lang="en-US" sz="1600" dirty="0">
                <a:latin typeface="Arial Unicode MS"/>
              </a:rPr>
              <a:t>, in </a:t>
            </a:r>
            <a:r>
              <a:rPr lang="en-US" sz="1600" dirty="0" err="1">
                <a:latin typeface="Arial Unicode MS"/>
              </a:rPr>
              <a:t>sequenza</a:t>
            </a:r>
            <a:r>
              <a:rPr lang="en-US" sz="1600" dirty="0">
                <a:latin typeface="Arial Unicode MS"/>
              </a:rPr>
              <a:t>: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rial Unicode MS"/>
              </a:rPr>
              <a:t>La </a:t>
            </a:r>
            <a:r>
              <a:rPr lang="en-US" sz="1600" dirty="0" err="1">
                <a:latin typeface="Arial Unicode MS"/>
              </a:rPr>
              <a:t>fase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Arial Unicode MS"/>
              </a:rPr>
              <a:t>del build Lifecycle </a:t>
            </a:r>
            <a:r>
              <a:rPr lang="en-US" sz="16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rial Unicode MS"/>
              </a:rPr>
              <a:t>Tutte le </a:t>
            </a:r>
            <a:r>
              <a:rPr lang="en-US" sz="1600" dirty="0" err="1">
                <a:latin typeface="Arial Unicode MS"/>
              </a:rPr>
              <a:t>fasi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fino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alla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fase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Arial Unicode MS"/>
              </a:rPr>
              <a:t>(</a:t>
            </a:r>
            <a:r>
              <a:rPr lang="en-US" sz="1600" dirty="0" err="1">
                <a:latin typeface="Arial Unicode MS"/>
              </a:rPr>
              <a:t>compresa</a:t>
            </a:r>
            <a:r>
              <a:rPr lang="en-US" sz="1600" dirty="0">
                <a:latin typeface="Arial Unicode MS"/>
              </a:rPr>
              <a:t> la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600" dirty="0" err="1">
                <a:latin typeface="Arial Unicode MS"/>
              </a:rPr>
              <a:t>stessa</a:t>
            </a:r>
            <a:r>
              <a:rPr lang="en-US" sz="1600" dirty="0">
                <a:latin typeface="Arial Unicode MS"/>
              </a:rPr>
              <a:t>) del build Lifecycle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default;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600" dirty="0">
                <a:latin typeface="Arial Unicode MS"/>
              </a:rPr>
              <a:t>Ad ogni fase possono essere associati uno o più goal: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938C1-0F0B-4B3A-8C85-95CEE8F4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0" y="3091082"/>
            <a:ext cx="5260564" cy="1933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978320-4A0D-436F-A777-7AE253C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0" y="5024243"/>
            <a:ext cx="5260564" cy="10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36562"/>
            <a:ext cx="9261909" cy="640080"/>
          </a:xfrm>
        </p:spPr>
        <p:txBody>
          <a:bodyPr>
            <a:normAutofit/>
          </a:bodyPr>
          <a:lstStyle/>
          <a:p>
            <a:r>
              <a:rPr lang="en-US" dirty="0"/>
              <a:t>Esercizio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72242"/>
            <a:ext cx="4114800" cy="300037"/>
          </a:xfrm>
        </p:spPr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430" y="1334896"/>
            <a:ext cx="11728448" cy="22769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Riscrivere il programma per la </a:t>
            </a:r>
            <a:r>
              <a:rPr lang="en-US" sz="1600" dirty="0" err="1">
                <a:latin typeface="+mj-lt"/>
              </a:rPr>
              <a:t>conversione</a:t>
            </a:r>
            <a:r>
              <a:rPr lang="en-US" sz="1600" dirty="0">
                <a:latin typeface="+mj-lt"/>
              </a:rPr>
              <a:t> di un oggetto Java in formato JSON.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>
                <a:latin typeface="+mj-lt"/>
              </a:rPr>
              <a:t>Importare</a:t>
            </a:r>
            <a:r>
              <a:rPr lang="en-US" sz="1600" dirty="0">
                <a:latin typeface="+mj-lt"/>
              </a:rPr>
              <a:t> all’interno del pom.xml le </a:t>
            </a:r>
            <a:r>
              <a:rPr lang="en-US" sz="1600" dirty="0" err="1">
                <a:latin typeface="+mj-lt"/>
              </a:rPr>
              <a:t>dovute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dipendenze</a:t>
            </a:r>
            <a:r>
              <a:rPr lang="en-US" sz="1600" dirty="0"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+mj-lt"/>
              </a:rPr>
              <a:t>Effettuare </a:t>
            </a:r>
            <a:r>
              <a:rPr lang="en-US" sz="1600" dirty="0" err="1">
                <a:latin typeface="+mj-lt"/>
              </a:rPr>
              <a:t>l’update</a:t>
            </a:r>
            <a:r>
              <a:rPr lang="en-US" sz="1600" dirty="0">
                <a:latin typeface="+mj-lt"/>
              </a:rPr>
              <a:t> del progetto;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>
                <a:latin typeface="+mj-lt"/>
              </a:rPr>
              <a:t>Scrivere</a:t>
            </a:r>
            <a:r>
              <a:rPr lang="en-US" sz="1600" dirty="0">
                <a:latin typeface="+mj-lt"/>
              </a:rPr>
              <a:t> la </a:t>
            </a:r>
            <a:r>
              <a:rPr lang="en-US" sz="1600" dirty="0" err="1">
                <a:latin typeface="+mj-lt"/>
              </a:rPr>
              <a:t>classe</a:t>
            </a:r>
            <a:r>
              <a:rPr lang="en-US" sz="1600" dirty="0">
                <a:latin typeface="+mj-lt"/>
              </a:rPr>
              <a:t> con I due </a:t>
            </a:r>
            <a:r>
              <a:rPr lang="en-US" sz="1600" dirty="0" err="1">
                <a:latin typeface="+mj-lt"/>
              </a:rPr>
              <a:t>metodi</a:t>
            </a:r>
            <a:r>
              <a:rPr lang="en-US" sz="1600" dirty="0">
                <a:latin typeface="+mj-lt"/>
              </a:rPr>
              <a:t>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rgbClr val="7F1962"/>
                </a:solidFill>
                <a:latin typeface="+mj-lt"/>
              </a:rPr>
              <a:t>Serializzazione</a:t>
            </a:r>
            <a:r>
              <a:rPr lang="en-US" sz="1400" dirty="0">
                <a:latin typeface="+mj-lt"/>
              </a:rPr>
              <a:t>: </a:t>
            </a:r>
            <a:r>
              <a:rPr lang="en-US" sz="1400" dirty="0" err="1">
                <a:latin typeface="+mj-lt"/>
              </a:rPr>
              <a:t>conversione</a:t>
            </a:r>
            <a:r>
              <a:rPr lang="en-US" sz="1400" dirty="0">
                <a:latin typeface="+mj-lt"/>
              </a:rPr>
              <a:t> da oggetto Java a JSON;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7F1962"/>
                </a:solidFill>
                <a:latin typeface="+mj-lt"/>
              </a:rPr>
              <a:t>Deserializzazione</a:t>
            </a:r>
            <a:r>
              <a:rPr lang="en-US" sz="1400" dirty="0">
                <a:latin typeface="+mj-lt"/>
              </a:rPr>
              <a:t>: </a:t>
            </a:r>
            <a:r>
              <a:rPr lang="en-US" sz="1400" dirty="0" err="1">
                <a:latin typeface="+mj-lt"/>
              </a:rPr>
              <a:t>conversione</a:t>
            </a:r>
            <a:r>
              <a:rPr lang="en-US" sz="1400" dirty="0">
                <a:latin typeface="+mj-lt"/>
              </a:rPr>
              <a:t> da JSON a oggetto Java;</a:t>
            </a:r>
            <a:endParaRPr lang="it-IT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600" dirty="0">
                <a:latin typeface="+mj-lt"/>
              </a:rPr>
              <a:t>Scrivere il test JUNIT per verificare la correttezza dei due metodi.</a:t>
            </a:r>
            <a:endParaRPr lang="en-US" sz="1600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4235D-3542-AE2B-BD36-19F03EF52B6A}"/>
              </a:ext>
            </a:extLst>
          </p:cNvPr>
          <p:cNvSpPr txBox="1"/>
          <p:nvPr/>
        </p:nvSpPr>
        <p:spPr>
          <a:xfrm>
            <a:off x="4518660" y="4122341"/>
            <a:ext cx="42824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dependency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groupId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com.fasterxml.jackson.dataformat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groupId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artifactId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jackson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dataformat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-xml&lt;/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artifactId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&gt;2.11.1&lt;/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dependency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537B8-5779-A51D-CCAF-6EB6FC8C8F37}"/>
              </a:ext>
            </a:extLst>
          </p:cNvPr>
          <p:cNvSpPr txBox="1"/>
          <p:nvPr/>
        </p:nvSpPr>
        <p:spPr>
          <a:xfrm>
            <a:off x="314430" y="4122341"/>
            <a:ext cx="36957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&lt;dependency&gt;</a:t>
            </a:r>
            <a:endParaRPr lang="en-US" sz="1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 &lt;groupId&gt;</a:t>
            </a:r>
            <a:r>
              <a:rPr lang="en-US" sz="1000" dirty="0" err="1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com.fasterxml.jackson.core</a:t>
            </a: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&lt;/groupId&gt;</a:t>
            </a:r>
            <a:endParaRPr lang="en-US" sz="1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 &lt;artifactId&gt;</a:t>
            </a:r>
            <a:r>
              <a:rPr lang="en-US" sz="1000" dirty="0" err="1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jackson-databind</a:t>
            </a: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&lt;/artifactId&gt;</a:t>
            </a:r>
            <a:endParaRPr lang="en-US" sz="1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 &lt;version&gt;2.15.3&lt;/version&gt;</a:t>
            </a:r>
            <a:endParaRPr lang="en-US" sz="1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&lt;/dependency&gt;</a:t>
            </a:r>
            <a:endParaRPr lang="en-US" sz="1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D3B00-453C-B567-697B-805528894DEF}"/>
              </a:ext>
            </a:extLst>
          </p:cNvPr>
          <p:cNvSpPr txBox="1"/>
          <p:nvPr/>
        </p:nvSpPr>
        <p:spPr>
          <a:xfrm>
            <a:off x="9098280" y="4122341"/>
            <a:ext cx="25639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groupId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junit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groupId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artifactId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junit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artifactId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&gt;4.13.2&lt;/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scope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&gt;test&lt;/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scope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268BD2"/>
                </a:solidFill>
                <a:effectLst/>
                <a:latin typeface="Courier New" panose="02070309020205020404" pitchFamily="49" charset="0"/>
              </a:rPr>
              <a:t>dependency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313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36562"/>
            <a:ext cx="9261909" cy="640080"/>
          </a:xfrm>
        </p:spPr>
        <p:txBody>
          <a:bodyPr>
            <a:normAutofit/>
          </a:bodyPr>
          <a:lstStyle/>
          <a:p>
            <a:r>
              <a:rPr lang="en-US" dirty="0"/>
              <a:t>Esercizio – </a:t>
            </a:r>
            <a:r>
              <a:rPr lang="en-US" dirty="0" err="1"/>
              <a:t>Pokemon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72242"/>
            <a:ext cx="4114800" cy="300037"/>
          </a:xfrm>
        </p:spPr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89EA-E23F-4C94-9116-2944FA313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430" y="1334895"/>
            <a:ext cx="11728448" cy="5021455"/>
          </a:xfrm>
        </p:spPr>
        <p:txBody>
          <a:bodyPr/>
          <a:lstStyle/>
          <a:p>
            <a:r>
              <a:rPr lang="en-US" sz="1600" b="1" dirty="0" err="1">
                <a:latin typeface="+mj-lt"/>
              </a:rPr>
              <a:t>Pakomon</a:t>
            </a:r>
            <a:endParaRPr lang="en-US" sz="1600" b="1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>
                <a:latin typeface="+mj-lt"/>
              </a:rPr>
              <a:t>Abbiamo</a:t>
            </a:r>
            <a:r>
              <a:rPr lang="en-US" sz="1600" dirty="0">
                <a:latin typeface="+mj-lt"/>
              </a:rPr>
              <a:t> una </a:t>
            </a:r>
            <a:r>
              <a:rPr lang="en-US" sz="1600" dirty="0" err="1">
                <a:latin typeface="+mj-lt"/>
              </a:rPr>
              <a:t>classe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astratta</a:t>
            </a:r>
            <a:r>
              <a:rPr lang="en-US" sz="1600" dirty="0">
                <a:latin typeface="+mj-lt"/>
              </a:rPr>
              <a:t> che </a:t>
            </a:r>
            <a:r>
              <a:rPr lang="en-US" sz="1600" dirty="0" err="1">
                <a:latin typeface="+mj-lt"/>
              </a:rPr>
              <a:t>rappresenta</a:t>
            </a:r>
            <a:r>
              <a:rPr lang="en-US" sz="1600" dirty="0">
                <a:latin typeface="+mj-lt"/>
              </a:rPr>
              <a:t> il </a:t>
            </a:r>
            <a:r>
              <a:rPr lang="en-US" sz="1600" b="1" dirty="0" err="1">
                <a:solidFill>
                  <a:srgbClr val="7F1962"/>
                </a:solidFill>
                <a:latin typeface="+mj-lt"/>
              </a:rPr>
              <a:t>Pokemon</a:t>
            </a:r>
            <a:r>
              <a:rPr lang="en-US" sz="1600" b="1" dirty="0">
                <a:solidFill>
                  <a:srgbClr val="7F1962"/>
                </a:solidFill>
                <a:latin typeface="+mj-lt"/>
              </a:rPr>
              <a:t> (nome, tipologia, vita, &lt;</a:t>
            </a:r>
            <a:r>
              <a:rPr lang="en-US" sz="1600" b="1" dirty="0" err="1">
                <a:solidFill>
                  <a:srgbClr val="7F1962"/>
                </a:solidFill>
                <a:latin typeface="+mj-lt"/>
              </a:rPr>
              <a:t>mossa</a:t>
            </a:r>
            <a:r>
              <a:rPr lang="en-US" sz="1600" b="1" dirty="0">
                <a:solidFill>
                  <a:srgbClr val="7F1962"/>
                </a:solidFill>
                <a:latin typeface="+mj-lt"/>
              </a:rPr>
              <a:t>&gt;) – Attacca  - </a:t>
            </a:r>
            <a:r>
              <a:rPr lang="en-US" sz="1600" b="1" dirty="0" err="1">
                <a:solidFill>
                  <a:srgbClr val="7F1962"/>
                </a:solidFill>
                <a:latin typeface="+mj-lt"/>
              </a:rPr>
              <a:t>Cura</a:t>
            </a:r>
            <a:r>
              <a:rPr lang="en-US" sz="1600" dirty="0">
                <a:latin typeface="+mj-lt"/>
              </a:rPr>
              <a:t>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Bulbasaur;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Squirtle;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000" dirty="0" err="1">
                <a:latin typeface="+mj-lt"/>
              </a:rPr>
              <a:t>Charmender</a:t>
            </a:r>
            <a:r>
              <a:rPr lang="en-US" sz="1000" dirty="0">
                <a:latin typeface="+mj-lt"/>
              </a:rPr>
              <a:t>;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000" dirty="0" err="1">
                <a:latin typeface="+mj-lt"/>
              </a:rPr>
              <a:t>Pickacu</a:t>
            </a:r>
            <a:r>
              <a:rPr lang="en-US" sz="1000" dirty="0"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err="1">
                <a:latin typeface="+mj-lt"/>
              </a:rPr>
              <a:t>GameManager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gestisce</a:t>
            </a:r>
            <a:r>
              <a:rPr lang="en-US" sz="1600" dirty="0">
                <a:latin typeface="+mj-lt"/>
              </a:rPr>
              <a:t> la partita tra due </a:t>
            </a:r>
            <a:r>
              <a:rPr lang="en-US" sz="1600" dirty="0" err="1">
                <a:latin typeface="+mj-lt"/>
              </a:rPr>
              <a:t>pokemon</a:t>
            </a:r>
            <a:r>
              <a:rPr lang="en-US" sz="1600" dirty="0"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>
                <a:latin typeface="+mj-lt"/>
              </a:rPr>
              <a:t>Posizionarsi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sul</a:t>
            </a:r>
            <a:r>
              <a:rPr lang="en-US" sz="1600" dirty="0">
                <a:latin typeface="+mj-lt"/>
              </a:rPr>
              <a:t> branch </a:t>
            </a:r>
            <a:r>
              <a:rPr lang="en-US" sz="1600" b="1" dirty="0">
                <a:solidFill>
                  <a:srgbClr val="7F1962"/>
                </a:solidFill>
                <a:latin typeface="+mj-lt"/>
              </a:rPr>
              <a:t>feature/</a:t>
            </a:r>
            <a:r>
              <a:rPr lang="en-US" sz="1600" b="1" dirty="0" err="1">
                <a:solidFill>
                  <a:srgbClr val="7F1962"/>
                </a:solidFill>
                <a:latin typeface="+mj-lt"/>
              </a:rPr>
              <a:t>pokemon</a:t>
            </a:r>
            <a:r>
              <a:rPr lang="en-US" sz="1600" b="1" dirty="0">
                <a:solidFill>
                  <a:srgbClr val="7F1962"/>
                </a:solidFill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7F1962"/>
                </a:solidFill>
                <a:latin typeface="+mj-lt"/>
              </a:rPr>
              <a:t>Creare un package </a:t>
            </a:r>
            <a:r>
              <a:rPr lang="en-US" sz="1600" b="1" dirty="0" err="1">
                <a:solidFill>
                  <a:srgbClr val="7F1962"/>
                </a:solidFill>
                <a:latin typeface="+mj-lt"/>
              </a:rPr>
              <a:t>pokemon</a:t>
            </a:r>
            <a:r>
              <a:rPr lang="en-US" sz="1600" b="1" dirty="0">
                <a:solidFill>
                  <a:srgbClr val="7F1962"/>
                </a:solidFill>
                <a:latin typeface="+mj-lt"/>
              </a:rPr>
              <a:t>;</a:t>
            </a:r>
          </a:p>
          <a:p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GameManager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-&gt;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Davide V.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 </a:t>
            </a:r>
            <a:r>
              <a:rPr lang="it-IT" sz="1600" dirty="0">
                <a:solidFill>
                  <a:schemeClr val="bg1"/>
                </a:solidFill>
                <a:latin typeface="+mj-lt"/>
              </a:rPr>
              <a:t>SALUTE PERSA = (ATTACCO(P1) * POTENZA(MOSSA)) / DIFESA(P2)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+mj-lt"/>
              </a:rPr>
              <a:t>Bulbasaur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        -&gt;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Davide B.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err="1">
                <a:latin typeface="+mj-lt"/>
              </a:rPr>
              <a:t>Charmender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   -&gt;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Gennaro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+mj-lt"/>
              </a:rPr>
              <a:t>Squirtle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            -&gt;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Luca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Pickacu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             -&gt;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Flavio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????                     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-&gt;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Marco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10174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2B0EC70-8164-4228-90FC-5F19694DF72E}"/>
              </a:ext>
            </a:extLst>
          </p:cNvPr>
          <p:cNvSpPr>
            <a:spLocks/>
          </p:cNvSpPr>
          <p:nvPr/>
        </p:nvSpPr>
        <p:spPr bwMode="auto">
          <a:xfrm>
            <a:off x="330871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98D8F-C2A4-4F02-9D5B-FEDB12033BF5}"/>
              </a:ext>
            </a:extLst>
          </p:cNvPr>
          <p:cNvSpPr>
            <a:spLocks/>
          </p:cNvSpPr>
          <p:nvPr/>
        </p:nvSpPr>
        <p:spPr bwMode="auto">
          <a:xfrm>
            <a:off x="727501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68075-F82E-4F41-8EFA-585A736D3798}"/>
              </a:ext>
            </a:extLst>
          </p:cNvPr>
          <p:cNvSpPr>
            <a:spLocks/>
          </p:cNvSpPr>
          <p:nvPr/>
        </p:nvSpPr>
        <p:spPr bwMode="auto">
          <a:xfrm>
            <a:off x="5396781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082DF1A-0AAE-4227-ABEA-E6689E7AF64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1829444"/>
            <a:ext cx="557924" cy="557951"/>
            <a:chOff x="0" y="0"/>
            <a:chExt cx="2641732" cy="2641732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8DE17D9-6B15-458B-BC78-5E2A5176D8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06DF39-A362-4E33-ABEB-21210925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10" name="AutoShape 3">
            <a:extLst>
              <a:ext uri="{FF2B5EF4-FFF2-40B4-BE49-F238E27FC236}">
                <a16:creationId xmlns:a16="http://schemas.microsoft.com/office/drawing/2014/main" id="{F23F96B2-C3E2-43A4-A540-8DD77D67ED17}"/>
              </a:ext>
            </a:extLst>
          </p:cNvPr>
          <p:cNvSpPr>
            <a:spLocks/>
          </p:cNvSpPr>
          <p:nvPr/>
        </p:nvSpPr>
        <p:spPr bwMode="auto">
          <a:xfrm>
            <a:off x="330871" y="269231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81840C-C884-41A9-AB22-0D3C9BAFBD35}"/>
              </a:ext>
            </a:extLst>
          </p:cNvPr>
          <p:cNvSpPr>
            <a:spLocks/>
          </p:cNvSpPr>
          <p:nvPr/>
        </p:nvSpPr>
        <p:spPr bwMode="auto">
          <a:xfrm>
            <a:off x="727501" y="268937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45D1C29-B7F5-4B40-8FB3-7F4A6C5FE9AB}"/>
              </a:ext>
            </a:extLst>
          </p:cNvPr>
          <p:cNvSpPr>
            <a:spLocks/>
          </p:cNvSpPr>
          <p:nvPr/>
        </p:nvSpPr>
        <p:spPr bwMode="auto">
          <a:xfrm>
            <a:off x="5396781" y="269413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D1B2036-999C-477E-9558-9B26AB6D1B5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810019"/>
            <a:ext cx="557924" cy="557951"/>
            <a:chOff x="0" y="0"/>
            <a:chExt cx="2641732" cy="2641732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810040C7-0197-437C-9E30-D9CE79BAD1E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A64E9B-B7E3-4FA1-B97D-1ACE92AB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4215317-855B-43CD-92F8-E6A781651B1C}"/>
              </a:ext>
            </a:extLst>
          </p:cNvPr>
          <p:cNvSpPr txBox="1">
            <a:spLocks/>
          </p:cNvSpPr>
          <p:nvPr/>
        </p:nvSpPr>
        <p:spPr>
          <a:xfrm>
            <a:off x="494075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6FB4F6-6693-42D7-9CEE-87D80B8946C7}"/>
              </a:ext>
            </a:extLst>
          </p:cNvPr>
          <p:cNvSpPr txBox="1">
            <a:spLocks/>
          </p:cNvSpPr>
          <p:nvPr/>
        </p:nvSpPr>
        <p:spPr>
          <a:xfrm>
            <a:off x="497420" y="288660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Rettangolo 43">
            <a:extLst>
              <a:ext uri="{FF2B5EF4-FFF2-40B4-BE49-F238E27FC236}">
                <a16:creationId xmlns:a16="http://schemas.microsoft.com/office/drawing/2014/main" id="{81E1083E-8A2F-414C-A6B1-9EB6FB646D14}"/>
              </a:ext>
            </a:extLst>
          </p:cNvPr>
          <p:cNvSpPr/>
          <p:nvPr/>
        </p:nvSpPr>
        <p:spPr>
          <a:xfrm>
            <a:off x="1239765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Che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cosa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è Maven?</a:t>
            </a:r>
          </a:p>
        </p:txBody>
      </p:sp>
      <p:sp>
        <p:nvSpPr>
          <p:cNvPr id="33" name="Rettangolo 44">
            <a:extLst>
              <a:ext uri="{FF2B5EF4-FFF2-40B4-BE49-F238E27FC236}">
                <a16:creationId xmlns:a16="http://schemas.microsoft.com/office/drawing/2014/main" id="{4CEA706F-950A-4FB3-8A85-FE76472EEF08}"/>
              </a:ext>
            </a:extLst>
          </p:cNvPr>
          <p:cNvSpPr/>
          <p:nvPr/>
        </p:nvSpPr>
        <p:spPr>
          <a:xfrm>
            <a:off x="1236420" y="293510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Componenti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principali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C349934B-09D0-491C-9A93-CD6FD72F45D3}"/>
              </a:ext>
            </a:extLst>
          </p:cNvPr>
          <p:cNvSpPr>
            <a:spLocks/>
          </p:cNvSpPr>
          <p:nvPr/>
        </p:nvSpPr>
        <p:spPr bwMode="auto">
          <a:xfrm>
            <a:off x="330871" y="3669702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B218E-880B-4673-9C2B-3A5A070CE9D6}"/>
              </a:ext>
            </a:extLst>
          </p:cNvPr>
          <p:cNvSpPr>
            <a:spLocks/>
          </p:cNvSpPr>
          <p:nvPr/>
        </p:nvSpPr>
        <p:spPr bwMode="auto">
          <a:xfrm>
            <a:off x="727501" y="3666769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ECFF87-5CD3-4325-82B9-36D2A2A92D68}"/>
              </a:ext>
            </a:extLst>
          </p:cNvPr>
          <p:cNvSpPr>
            <a:spLocks/>
          </p:cNvSpPr>
          <p:nvPr/>
        </p:nvSpPr>
        <p:spPr bwMode="auto">
          <a:xfrm>
            <a:off x="5396781" y="3671531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9" name="Group 7">
            <a:extLst>
              <a:ext uri="{FF2B5EF4-FFF2-40B4-BE49-F238E27FC236}">
                <a16:creationId xmlns:a16="http://schemas.microsoft.com/office/drawing/2014/main" id="{24797D03-8795-4472-815F-3A4F48DF5DB6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3787411"/>
            <a:ext cx="557924" cy="557951"/>
            <a:chOff x="0" y="0"/>
            <a:chExt cx="2641732" cy="2641732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2A8A625-1417-4783-9403-4F26310F3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9FE1B013-B596-40C8-9EAF-47C01D728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EB5BC53-72A6-4267-AE46-950F83148322}"/>
              </a:ext>
            </a:extLst>
          </p:cNvPr>
          <p:cNvSpPr txBox="1">
            <a:spLocks/>
          </p:cNvSpPr>
          <p:nvPr/>
        </p:nvSpPr>
        <p:spPr>
          <a:xfrm>
            <a:off x="494075" y="3860095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50" name="Rettangolo 43">
            <a:extLst>
              <a:ext uri="{FF2B5EF4-FFF2-40B4-BE49-F238E27FC236}">
                <a16:creationId xmlns:a16="http://schemas.microsoft.com/office/drawing/2014/main" id="{866ED797-3EEF-453A-9C01-0800D1B67F30}"/>
              </a:ext>
            </a:extLst>
          </p:cNvPr>
          <p:cNvSpPr/>
          <p:nvPr/>
        </p:nvSpPr>
        <p:spPr>
          <a:xfrm>
            <a:off x="1239765" y="3909564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POM.xml</a:t>
            </a: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FB06C2BA-D2E9-41DB-8943-A85FD6017E5F}"/>
              </a:ext>
            </a:extLst>
          </p:cNvPr>
          <p:cNvSpPr>
            <a:spLocks/>
          </p:cNvSpPr>
          <p:nvPr/>
        </p:nvSpPr>
        <p:spPr bwMode="auto">
          <a:xfrm>
            <a:off x="330871" y="465186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3C5735D3-EC89-4623-8FED-9FD5BDB3767B}"/>
              </a:ext>
            </a:extLst>
          </p:cNvPr>
          <p:cNvSpPr>
            <a:spLocks/>
          </p:cNvSpPr>
          <p:nvPr/>
        </p:nvSpPr>
        <p:spPr bwMode="auto">
          <a:xfrm>
            <a:off x="727501" y="464892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E4EA90E8-23E2-4111-81D8-37E62A178409}"/>
              </a:ext>
            </a:extLst>
          </p:cNvPr>
          <p:cNvSpPr>
            <a:spLocks/>
          </p:cNvSpPr>
          <p:nvPr/>
        </p:nvSpPr>
        <p:spPr bwMode="auto">
          <a:xfrm>
            <a:off x="5396781" y="465368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E6EBFEA6-5C90-4026-88B1-9309702A37F6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4769569"/>
            <a:ext cx="557924" cy="557951"/>
            <a:chOff x="0" y="0"/>
            <a:chExt cx="2641732" cy="2641732"/>
          </a:xfrm>
        </p:grpSpPr>
        <p:sp>
          <p:nvSpPr>
            <p:cNvPr id="42" name="Oval 8">
              <a:extLst>
                <a:ext uri="{FF2B5EF4-FFF2-40B4-BE49-F238E27FC236}">
                  <a16:creationId xmlns:a16="http://schemas.microsoft.com/office/drawing/2014/main" id="{6DD7C6B9-D637-4915-BE6F-6C6DCA2FAB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3" name="AutoShape 9">
              <a:extLst>
                <a:ext uri="{FF2B5EF4-FFF2-40B4-BE49-F238E27FC236}">
                  <a16:creationId xmlns:a16="http://schemas.microsoft.com/office/drawing/2014/main" id="{ECD34DA5-8C1C-42ED-BCF7-B3495E358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82B83B00-C7DE-46AA-94FB-57A08365212F}"/>
              </a:ext>
            </a:extLst>
          </p:cNvPr>
          <p:cNvSpPr txBox="1">
            <a:spLocks/>
          </p:cNvSpPr>
          <p:nvPr/>
        </p:nvSpPr>
        <p:spPr>
          <a:xfrm>
            <a:off x="497420" y="484615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4C8E80D5-4A12-46B4-9125-C7D0B73BE6DA}"/>
              </a:ext>
            </a:extLst>
          </p:cNvPr>
          <p:cNvSpPr/>
          <p:nvPr/>
        </p:nvSpPr>
        <p:spPr>
          <a:xfrm>
            <a:off x="1236420" y="489465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Maven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0F93400F-B290-1F99-115F-E6D273BCFFC9}"/>
              </a:ext>
            </a:extLst>
          </p:cNvPr>
          <p:cNvSpPr>
            <a:spLocks/>
          </p:cNvSpPr>
          <p:nvPr/>
        </p:nvSpPr>
        <p:spPr bwMode="auto">
          <a:xfrm>
            <a:off x="6602596" y="1669696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511A9D-48CC-813D-423D-635D9327AF0D}"/>
              </a:ext>
            </a:extLst>
          </p:cNvPr>
          <p:cNvSpPr>
            <a:spLocks/>
          </p:cNvSpPr>
          <p:nvPr/>
        </p:nvSpPr>
        <p:spPr bwMode="auto">
          <a:xfrm>
            <a:off x="6999226" y="166676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01D7D-5A9E-74C0-2005-09DBBF6039AB}"/>
              </a:ext>
            </a:extLst>
          </p:cNvPr>
          <p:cNvSpPr>
            <a:spLocks/>
          </p:cNvSpPr>
          <p:nvPr/>
        </p:nvSpPr>
        <p:spPr bwMode="auto">
          <a:xfrm>
            <a:off x="11668506" y="1671525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24D4429B-D53A-F4E3-1AAF-F33F9B41C472}"/>
              </a:ext>
            </a:extLst>
          </p:cNvPr>
          <p:cNvGrpSpPr>
            <a:grpSpLocks/>
          </p:cNvGrpSpPr>
          <p:nvPr/>
        </p:nvGrpSpPr>
        <p:grpSpPr bwMode="auto">
          <a:xfrm>
            <a:off x="6720270" y="1787405"/>
            <a:ext cx="557924" cy="557951"/>
            <a:chOff x="0" y="0"/>
            <a:chExt cx="2641732" cy="2641732"/>
          </a:xfrm>
        </p:grpSpPr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DA0AA72C-7C1D-BABF-8EDC-F3D32702F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1" name="AutoShape 9">
              <a:extLst>
                <a:ext uri="{FF2B5EF4-FFF2-40B4-BE49-F238E27FC236}">
                  <a16:creationId xmlns:a16="http://schemas.microsoft.com/office/drawing/2014/main" id="{90D7D25B-CB5F-B335-8C84-A794B9835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43BEB9B-F119-45B3-2C5F-9013C6875027}"/>
              </a:ext>
            </a:extLst>
          </p:cNvPr>
          <p:cNvSpPr txBox="1">
            <a:spLocks/>
          </p:cNvSpPr>
          <p:nvPr/>
        </p:nvSpPr>
        <p:spPr>
          <a:xfrm>
            <a:off x="6765800" y="1860089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3" name="Rettangolo 43">
            <a:extLst>
              <a:ext uri="{FF2B5EF4-FFF2-40B4-BE49-F238E27FC236}">
                <a16:creationId xmlns:a16="http://schemas.microsoft.com/office/drawing/2014/main" id="{8772361B-5A4F-629D-EFE7-54CA745B0213}"/>
              </a:ext>
            </a:extLst>
          </p:cNvPr>
          <p:cNvSpPr/>
          <p:nvPr/>
        </p:nvSpPr>
        <p:spPr>
          <a:xfrm>
            <a:off x="7511490" y="1909558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Creazione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progetto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E153D0EA-10AF-26AF-5B5B-4F47F7EB30A4}"/>
              </a:ext>
            </a:extLst>
          </p:cNvPr>
          <p:cNvSpPr>
            <a:spLocks/>
          </p:cNvSpPr>
          <p:nvPr/>
        </p:nvSpPr>
        <p:spPr bwMode="auto">
          <a:xfrm>
            <a:off x="6602596" y="2708799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2063960-586A-DCFD-7396-91EF5BBE16C2}"/>
              </a:ext>
            </a:extLst>
          </p:cNvPr>
          <p:cNvSpPr>
            <a:spLocks/>
          </p:cNvSpPr>
          <p:nvPr/>
        </p:nvSpPr>
        <p:spPr bwMode="auto">
          <a:xfrm>
            <a:off x="6999226" y="270586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EE6B1C29-D2C9-A437-B976-7F16127C0FEF}"/>
              </a:ext>
            </a:extLst>
          </p:cNvPr>
          <p:cNvSpPr>
            <a:spLocks/>
          </p:cNvSpPr>
          <p:nvPr/>
        </p:nvSpPr>
        <p:spPr bwMode="auto">
          <a:xfrm>
            <a:off x="11668506" y="2710628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13821993-CCEE-27B1-A9B7-161B2792591A}"/>
              </a:ext>
            </a:extLst>
          </p:cNvPr>
          <p:cNvGrpSpPr>
            <a:grpSpLocks/>
          </p:cNvGrpSpPr>
          <p:nvPr/>
        </p:nvGrpSpPr>
        <p:grpSpPr bwMode="auto">
          <a:xfrm>
            <a:off x="6720270" y="2826508"/>
            <a:ext cx="557924" cy="557951"/>
            <a:chOff x="0" y="0"/>
            <a:chExt cx="2641732" cy="2641732"/>
          </a:xfrm>
        </p:grpSpPr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C9F8A775-A57B-D185-2245-50660520771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id="{A850E861-536A-8A2E-AD41-CFF194706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C84A5A8A-C397-5517-C50C-70CE97584B7A}"/>
              </a:ext>
            </a:extLst>
          </p:cNvPr>
          <p:cNvSpPr txBox="1">
            <a:spLocks/>
          </p:cNvSpPr>
          <p:nvPr/>
        </p:nvSpPr>
        <p:spPr>
          <a:xfrm>
            <a:off x="6769145" y="2903090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51" name="Rettangolo 44">
            <a:extLst>
              <a:ext uri="{FF2B5EF4-FFF2-40B4-BE49-F238E27FC236}">
                <a16:creationId xmlns:a16="http://schemas.microsoft.com/office/drawing/2014/main" id="{E9630E97-EF41-0A06-58F5-5D72134D9E25}"/>
              </a:ext>
            </a:extLst>
          </p:cNvPr>
          <p:cNvSpPr/>
          <p:nvPr/>
        </p:nvSpPr>
        <p:spPr>
          <a:xfrm>
            <a:off x="7508145" y="2951595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Operazioni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200945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30F6-4DE0-4D99-95FB-7D4512BA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36562"/>
            <a:ext cx="9261909" cy="640080"/>
          </a:xfrm>
        </p:spPr>
        <p:txBody>
          <a:bodyPr>
            <a:normAutofit/>
          </a:bodyPr>
          <a:lstStyle/>
          <a:p>
            <a:r>
              <a:rPr lang="en-US" dirty="0"/>
              <a:t>Esercizio – </a:t>
            </a:r>
            <a:r>
              <a:rPr lang="en-US" dirty="0" err="1"/>
              <a:t>Pokemon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56FDA-6637-4024-B76F-C958547A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72242"/>
            <a:ext cx="4114800" cy="300037"/>
          </a:xfrm>
        </p:spPr>
        <p:txBody>
          <a:bodyPr/>
          <a:lstStyle/>
          <a:p>
            <a:r>
              <a:rPr lang="en-US" dirty="0"/>
              <a:t>Maven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7166-BD79-4B87-A496-B05717096A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15581-75D1-008A-A739-D5DDA9BECD67}"/>
              </a:ext>
            </a:extLst>
          </p:cNvPr>
          <p:cNvSpPr/>
          <p:nvPr/>
        </p:nvSpPr>
        <p:spPr>
          <a:xfrm>
            <a:off x="2285999" y="2012576"/>
            <a:ext cx="1353671" cy="7082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&lt;abstract&gt;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1FA57-F6BD-EEE4-C8AE-1153C5CAEF98}"/>
              </a:ext>
            </a:extLst>
          </p:cNvPr>
          <p:cNvSpPr/>
          <p:nvPr/>
        </p:nvSpPr>
        <p:spPr>
          <a:xfrm>
            <a:off x="1334059" y="3291346"/>
            <a:ext cx="1353671" cy="708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Pokemon</a:t>
            </a:r>
            <a:r>
              <a:rPr lang="en-US" dirty="0"/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1DADF-E658-321D-1B66-2367CF60071C}"/>
              </a:ext>
            </a:extLst>
          </p:cNvPr>
          <p:cNvSpPr/>
          <p:nvPr/>
        </p:nvSpPr>
        <p:spPr>
          <a:xfrm>
            <a:off x="3028388" y="3291346"/>
            <a:ext cx="1353671" cy="708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Pokemon</a:t>
            </a:r>
            <a:r>
              <a:rPr lang="en-US" dirty="0"/>
              <a:t>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DB7602-D612-E9CC-E7E7-4595C8790550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2010895" y="2720788"/>
            <a:ext cx="951940" cy="57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52B37B-77CE-6E2E-7103-99046928EB0E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H="1" flipV="1">
            <a:off x="2962835" y="2720788"/>
            <a:ext cx="742389" cy="57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F9661E-05A6-E035-566F-0EA5F7BCCA74}"/>
              </a:ext>
            </a:extLst>
          </p:cNvPr>
          <p:cNvSpPr/>
          <p:nvPr/>
        </p:nvSpPr>
        <p:spPr>
          <a:xfrm>
            <a:off x="6714567" y="2012576"/>
            <a:ext cx="1837765" cy="70821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81145B-E838-9974-7BCB-13AB4BF5A65F}"/>
              </a:ext>
            </a:extLst>
          </p:cNvPr>
          <p:cNvCxnSpPr>
            <a:stCxn id="15" idx="1"/>
            <a:endCxn id="8" idx="3"/>
          </p:cNvCxnSpPr>
          <p:nvPr/>
        </p:nvCxnSpPr>
        <p:spPr>
          <a:xfrm flipH="1">
            <a:off x="3639670" y="2366682"/>
            <a:ext cx="3074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579622-F216-C01B-0761-26278A331CC4}"/>
              </a:ext>
            </a:extLst>
          </p:cNvPr>
          <p:cNvSpPr txBox="1"/>
          <p:nvPr/>
        </p:nvSpPr>
        <p:spPr>
          <a:xfrm>
            <a:off x="4876802" y="201976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&lt;use&gt;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70EA7-04D0-D91D-DDF0-A26A3090257D}"/>
              </a:ext>
            </a:extLst>
          </p:cNvPr>
          <p:cNvSpPr txBox="1"/>
          <p:nvPr/>
        </p:nvSpPr>
        <p:spPr>
          <a:xfrm>
            <a:off x="1042665" y="274280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&lt;extends&gt;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5EBCE3-BC76-3A48-CDC0-7405BE8E4754}"/>
              </a:ext>
            </a:extLst>
          </p:cNvPr>
          <p:cNvSpPr txBox="1"/>
          <p:nvPr/>
        </p:nvSpPr>
        <p:spPr>
          <a:xfrm>
            <a:off x="6610112" y="1544157"/>
            <a:ext cx="446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void battle(</a:t>
            </a:r>
            <a:r>
              <a:rPr lang="en-US" dirty="0" err="1"/>
              <a:t>Pokemon</a:t>
            </a:r>
            <a:r>
              <a:rPr lang="en-US" dirty="0"/>
              <a:t> p1, </a:t>
            </a:r>
            <a:r>
              <a:rPr lang="en-US" dirty="0" err="1"/>
              <a:t>Pokemon</a:t>
            </a:r>
            <a:r>
              <a:rPr lang="en-US" dirty="0"/>
              <a:t> p2);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0F28A3-C534-C446-599E-A348B807D3AD}"/>
              </a:ext>
            </a:extLst>
          </p:cNvPr>
          <p:cNvSpPr/>
          <p:nvPr/>
        </p:nvSpPr>
        <p:spPr>
          <a:xfrm>
            <a:off x="7225552" y="4516267"/>
            <a:ext cx="539567" cy="570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DFE59-401E-8384-7691-4E497B9EEB5B}"/>
              </a:ext>
            </a:extLst>
          </p:cNvPr>
          <p:cNvSpPr/>
          <p:nvPr/>
        </p:nvSpPr>
        <p:spPr>
          <a:xfrm>
            <a:off x="8399928" y="4516267"/>
            <a:ext cx="539567" cy="570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3BF86F-1DEB-C4E9-22E7-591851C28B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765119" y="4801546"/>
            <a:ext cx="634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02981A6-FD4C-75F3-4FEA-554FBD6443AB}"/>
              </a:ext>
            </a:extLst>
          </p:cNvPr>
          <p:cNvSpPr/>
          <p:nvPr/>
        </p:nvSpPr>
        <p:spPr>
          <a:xfrm>
            <a:off x="7225552" y="3392395"/>
            <a:ext cx="539567" cy="570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A9E089-9E1A-9BA1-5678-8E145A8261FF}"/>
              </a:ext>
            </a:extLst>
          </p:cNvPr>
          <p:cNvSpPr/>
          <p:nvPr/>
        </p:nvSpPr>
        <p:spPr>
          <a:xfrm>
            <a:off x="8399928" y="3392395"/>
            <a:ext cx="539567" cy="570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57E436-1209-BACC-16C1-2CC8A31A06F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765119" y="3677674"/>
            <a:ext cx="634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27E5F8-3FD6-5D6F-96AC-4012863C76EE}"/>
              </a:ext>
            </a:extLst>
          </p:cNvPr>
          <p:cNvSpPr txBox="1"/>
          <p:nvPr/>
        </p:nvSpPr>
        <p:spPr>
          <a:xfrm>
            <a:off x="6917512" y="4158483"/>
            <a:ext cx="2491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 p1 ha </a:t>
            </a:r>
            <a:r>
              <a:rPr lang="en-US" sz="1200" dirty="0" err="1"/>
              <a:t>ancora</a:t>
            </a:r>
            <a:r>
              <a:rPr lang="en-US" sz="1200" dirty="0"/>
              <a:t> </a:t>
            </a:r>
            <a:r>
              <a:rPr lang="en-US" sz="1200" dirty="0" err="1"/>
              <a:t>vite</a:t>
            </a:r>
            <a:r>
              <a:rPr lang="en-US" sz="1200" dirty="0"/>
              <a:t> </a:t>
            </a:r>
            <a:r>
              <a:rPr lang="en-US" sz="1200" dirty="0" err="1"/>
              <a:t>contrattacca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BE10F-188D-6D7C-204C-A636733DE7ED}"/>
              </a:ext>
            </a:extLst>
          </p:cNvPr>
          <p:cNvSpPr txBox="1"/>
          <p:nvPr/>
        </p:nvSpPr>
        <p:spPr>
          <a:xfrm>
            <a:off x="6874373" y="306449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Sort tra p1 e p2</a:t>
            </a:r>
          </a:p>
        </p:txBody>
      </p:sp>
    </p:spTree>
    <p:extLst>
      <p:ext uri="{BB962C8B-B14F-4D97-AF65-F5344CB8AC3E}">
        <p14:creationId xmlns:p14="http://schemas.microsoft.com/office/powerpoint/2010/main" val="76639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Che </a:t>
            </a:r>
            <a:r>
              <a:rPr lang="en-GB" dirty="0" err="1"/>
              <a:t>cosa</a:t>
            </a:r>
            <a:r>
              <a:rPr lang="en-GB" dirty="0"/>
              <a:t> è Maven?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254609"/>
            <a:ext cx="11241912" cy="978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Maven è un progetto </a:t>
            </a: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open source</a:t>
            </a:r>
            <a:r>
              <a:rPr lang="it-IT" altLang="it-IT" dirty="0">
                <a:latin typeface="Arial Unicode MS"/>
              </a:rPr>
              <a:t>, sviluppato dalla Apache, che permette di </a:t>
            </a: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organizzare</a:t>
            </a:r>
            <a:r>
              <a:rPr lang="it-IT" altLang="it-IT" dirty="0">
                <a:latin typeface="Arial Unicode MS"/>
              </a:rPr>
              <a:t> in modo efficiente un progetto Java;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Alcuni dei principali vantaggi di Maven: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Standardizzazione della struttura di un progetto;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Compilazione, test ed esportazione automatizzati;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Gestione e download automatico delle librerie necessarie al progetto;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Archetipo: </a:t>
            </a:r>
            <a:r>
              <a:rPr lang="it-IT" altLang="it-IT" dirty="0">
                <a:latin typeface="Arial Unicode MS"/>
              </a:rPr>
              <a:t>«</a:t>
            </a:r>
            <a:r>
              <a:rPr lang="it-IT" i="1" dirty="0"/>
              <a:t>Il termine </a:t>
            </a:r>
            <a:r>
              <a:rPr lang="it-IT" b="1" i="1" dirty="0"/>
              <a:t>archetipo</a:t>
            </a:r>
            <a:r>
              <a:rPr lang="it-IT" i="1" dirty="0"/>
              <a:t> viene dal latino antico archety̆pum, a sua volta derivato dal greco antico ὰρχέτυπος, composto da </a:t>
            </a:r>
            <a:r>
              <a:rPr lang="it-IT" b="1" i="1" dirty="0"/>
              <a:t>arché</a:t>
            </a:r>
            <a:r>
              <a:rPr lang="it-IT" i="1" dirty="0"/>
              <a:t>, cioè «inizio, principio originario» e </a:t>
            </a:r>
            <a:r>
              <a:rPr lang="it-IT" b="1" i="1" dirty="0"/>
              <a:t>typos</a:t>
            </a:r>
            <a:r>
              <a:rPr lang="it-IT" i="1" dirty="0"/>
              <a:t>, «modello, marchio, esemplare». Dunque, nel suo significato originale, un archetipo è un primo modello, una prima forma, la matrice di un concetto, di un testo o di un'icona.» </a:t>
            </a:r>
            <a:r>
              <a:rPr lang="it-IT" dirty="0"/>
              <a:t>cit. Wikipedia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In Maven l’archetipo (</a:t>
            </a: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archetype</a:t>
            </a:r>
            <a:r>
              <a:rPr lang="it-IT" altLang="it-IT" dirty="0">
                <a:latin typeface="Arial Unicode MS"/>
              </a:rPr>
              <a:t>) è il modello originale (</a:t>
            </a: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template</a:t>
            </a:r>
            <a:r>
              <a:rPr lang="it-IT" altLang="it-IT" dirty="0">
                <a:latin typeface="Arial Unicode MS"/>
              </a:rPr>
              <a:t>) a partire dal quale viene costruito il nostro progetto con struttura standard.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B2E2A48-2162-41E4-9490-A7FAEC207A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2703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Componenti</a:t>
            </a:r>
            <a:r>
              <a:rPr lang="en-GB" dirty="0"/>
              <a:t> </a:t>
            </a:r>
            <a:r>
              <a:rPr lang="en-GB" dirty="0" err="1"/>
              <a:t>principali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582417"/>
            <a:ext cx="11241912" cy="34123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pom.xml: </a:t>
            </a:r>
            <a:r>
              <a:rPr lang="it-IT" b="0" i="0" dirty="0">
                <a:solidFill>
                  <a:srgbClr val="333333"/>
                </a:solidFill>
                <a:effectLst/>
                <a:latin typeface="Helvetica Neue"/>
              </a:rPr>
              <a:t>Un Project Object Model o POM è l'unità di lavoro fondamentale in Maven. È un file XML che contiene informazioni sul progetto, comprese le informazioni sulle dipendenze rispetto ad altre librerie, e dettagli di configurazione utilizzati da Maven per costruire il progetto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Goal</a:t>
            </a:r>
            <a:r>
              <a:rPr lang="it-IT" altLang="it-IT" dirty="0">
                <a:latin typeface="Arial Unicode MS"/>
              </a:rPr>
              <a:t>: singola funzione che può essere eseguita sul progetto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Jelly script</a:t>
            </a:r>
            <a:r>
              <a:rPr lang="it-IT" altLang="it-IT" dirty="0">
                <a:latin typeface="Arial Unicode MS"/>
              </a:rPr>
              <a:t>: linguaggio XML con il quale vengono definiti i goal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Plug-in</a:t>
            </a:r>
            <a:r>
              <a:rPr lang="it-IT" altLang="it-IT" dirty="0">
                <a:latin typeface="Arial Unicode MS"/>
              </a:rPr>
              <a:t>: mette a disposizione dei goal specifici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Repository</a:t>
            </a:r>
            <a:r>
              <a:rPr lang="it-IT" altLang="it-IT" dirty="0">
                <a:latin typeface="Arial Unicode MS"/>
              </a:rPr>
              <a:t>: directory strutturata destinata alla gestione delle librerie. Un repository può essere locale o remoto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F8ED7D-52E9-4887-8785-7280D18F514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09911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5860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Componenti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: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pom.xml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384748"/>
            <a:ext cx="5605097" cy="4869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700">
              <a:spcBef>
                <a:spcPts val="905"/>
              </a:spcBef>
            </a:pP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&lt;project&gt;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modelVersion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&gt;</a:t>
            </a:r>
            <a:r>
              <a:rPr lang="en-US" spc="-5" dirty="0">
                <a:latin typeface="Courier New"/>
                <a:cs typeface="Courier New"/>
              </a:rPr>
              <a:t>4.0.0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</a:t>
            </a:r>
            <a:r>
              <a:rPr lang="en-US" spc="-5" dirty="0" err="1">
                <a:latin typeface="Courier New"/>
                <a:cs typeface="Courier New"/>
              </a:rPr>
              <a:t>modelVersion</a:t>
            </a:r>
            <a:r>
              <a:rPr lang="en-US" spc="-5" dirty="0">
                <a:latin typeface="Courier New"/>
                <a:cs typeface="Courier New"/>
              </a:rPr>
              <a:t>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groupId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&gt;</a:t>
            </a:r>
            <a:r>
              <a:rPr lang="en-US" spc="-5" dirty="0" err="1">
                <a:latin typeface="Courier New"/>
                <a:cs typeface="Courier New"/>
              </a:rPr>
              <a:t>com.mycompany.app</a:t>
            </a:r>
            <a:endParaRPr lang="en-US" spc="-5" dirty="0">
              <a:latin typeface="Courier New"/>
              <a:cs typeface="Courier New"/>
            </a:endParaRP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</a:t>
            </a:r>
            <a:r>
              <a:rPr lang="en-US" spc="-5" dirty="0" err="1">
                <a:latin typeface="Courier New"/>
                <a:cs typeface="Courier New"/>
              </a:rPr>
              <a:t>groupId</a:t>
            </a:r>
            <a:r>
              <a:rPr lang="en-US" spc="-5" dirty="0">
                <a:latin typeface="Courier New"/>
                <a:cs typeface="Courier New"/>
              </a:rPr>
              <a:t>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artifactId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&gt;</a:t>
            </a:r>
            <a:r>
              <a:rPr lang="en-US" spc="-5" dirty="0">
                <a:latin typeface="Courier New"/>
                <a:cs typeface="Courier New"/>
              </a:rPr>
              <a:t>my-app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</a:t>
            </a:r>
            <a:r>
              <a:rPr lang="en-US" spc="-5" dirty="0" err="1">
                <a:latin typeface="Courier New"/>
                <a:cs typeface="Courier New"/>
              </a:rPr>
              <a:t>artifactId</a:t>
            </a:r>
            <a:r>
              <a:rPr lang="en-US" spc="-5" dirty="0">
                <a:latin typeface="Courier New"/>
                <a:cs typeface="Courier New"/>
              </a:rPr>
              <a:t>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&lt;version&gt;</a:t>
            </a:r>
            <a:r>
              <a:rPr lang="en-US" spc="-5" dirty="0">
                <a:latin typeface="Courier New"/>
                <a:cs typeface="Courier New"/>
              </a:rPr>
              <a:t>1.0-SNAPSHOT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&lt;/version&gt;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&lt;name&gt;</a:t>
            </a:r>
            <a:r>
              <a:rPr lang="en-US" spc="-5" dirty="0">
                <a:latin typeface="Courier New"/>
                <a:cs typeface="Courier New"/>
              </a:rPr>
              <a:t>my-app&lt;/name&gt;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[…]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2CB1D-BCBE-4ACA-B372-E566FDEAA461}"/>
              </a:ext>
            </a:extLst>
          </p:cNvPr>
          <p:cNvSpPr txBox="1"/>
          <p:nvPr/>
        </p:nvSpPr>
        <p:spPr>
          <a:xfrm>
            <a:off x="5077557" y="1254609"/>
            <a:ext cx="6950320" cy="978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project: </a:t>
            </a:r>
            <a:r>
              <a:rPr lang="it-IT" altLang="it-IT" dirty="0">
                <a:latin typeface="Arial Unicode MS"/>
              </a:rPr>
              <a:t>è l'elemento di primo livello in tutti i file pom.xml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modelVersion: </a:t>
            </a:r>
            <a:r>
              <a:rPr lang="it-IT" altLang="it-IT" dirty="0">
                <a:latin typeface="Arial Unicode MS"/>
              </a:rPr>
              <a:t>indica quale versione del modello a oggetti si sta utilizzando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groupId: </a:t>
            </a:r>
            <a:r>
              <a:rPr lang="it-IT" altLang="it-IT" dirty="0">
                <a:latin typeface="Arial Unicode MS"/>
              </a:rPr>
              <a:t>indica l'identificatore univoco dell'organizzazione o del gruppo che ha creato il progetto e si basa sul dominio completo dell’organizzazione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artifactId: </a:t>
            </a:r>
            <a:r>
              <a:rPr lang="it-IT" altLang="it-IT" dirty="0">
                <a:latin typeface="Arial Unicode MS"/>
              </a:rPr>
              <a:t>indica il nome di base univoco dell'artefatto primario generato dal progetto, </a:t>
            </a:r>
            <a:r>
              <a:rPr lang="it-IT" altLang="it-IT" dirty="0">
                <a:solidFill>
                  <a:srgbClr val="404040"/>
                </a:solidFill>
                <a:latin typeface="Helvetica Neue"/>
              </a:rPr>
              <a:t>l</a:t>
            </a:r>
            <a:r>
              <a:rPr lang="it-IT" b="0" i="0" dirty="0">
                <a:solidFill>
                  <a:srgbClr val="404040"/>
                </a:solidFill>
                <a:effectLst/>
                <a:latin typeface="Helvetica Neue"/>
              </a:rPr>
              <a:t>'artefatto principale per un progetto è in genere un file JAR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version: </a:t>
            </a:r>
            <a:r>
              <a:rPr lang="it-IT" altLang="it-IT" dirty="0">
                <a:latin typeface="Arial Unicode MS"/>
              </a:rPr>
              <a:t>indica la versione dell'artefatto generato dal progetto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name: </a:t>
            </a:r>
            <a:r>
              <a:rPr lang="it-IT" altLang="it-IT" dirty="0">
                <a:latin typeface="Arial Unicode MS"/>
              </a:rPr>
              <a:t>indica il nome visualizzato utilizzato per il progetto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3BB5D1D-517A-4DCF-9B5B-14B337C9A2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24628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5860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Componenti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: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pom.xml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254609"/>
            <a:ext cx="4848958" cy="4869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[…]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&gt;</a:t>
            </a:r>
            <a:r>
              <a:rPr lang="en-US" spc="-5" dirty="0">
                <a:latin typeface="Courier New"/>
                <a:cs typeface="Courier New"/>
              </a:rPr>
              <a:t>www.example.com	&lt;/url&gt;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&lt;properties&gt;</a:t>
            </a:r>
            <a:r>
              <a:rPr lang="en-US" spc="-5" dirty="0">
                <a:latin typeface="Courier New"/>
                <a:cs typeface="Courier New"/>
              </a:rPr>
              <a:t>[…]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&lt;/properties&gt;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&lt;dependencies&gt;</a:t>
            </a:r>
          </a:p>
          <a:p>
            <a:pPr marL="12700">
              <a:spcBef>
                <a:spcPts val="905"/>
              </a:spcBef>
            </a:pP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    		&lt;dependency&gt;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		[…]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	&lt;/dependency&gt;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&lt;/dependencies&gt;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&lt;build&gt;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	[…]</a:t>
            </a:r>
          </a:p>
          <a:p>
            <a:pPr marL="469900" lvl="1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	&lt;/build&gt;</a:t>
            </a:r>
          </a:p>
          <a:p>
            <a:pPr marL="12700">
              <a:spcBef>
                <a:spcPts val="905"/>
              </a:spcBef>
            </a:pPr>
            <a:r>
              <a:rPr lang="en-US" spc="-5" dirty="0">
                <a:latin typeface="Courier New"/>
                <a:cs typeface="Courier New"/>
              </a:rPr>
              <a:t>  &lt;/project&gt;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2CB1D-BCBE-4ACA-B372-E566FDEAA461}"/>
              </a:ext>
            </a:extLst>
          </p:cNvPr>
          <p:cNvSpPr txBox="1"/>
          <p:nvPr/>
        </p:nvSpPr>
        <p:spPr>
          <a:xfrm>
            <a:off x="5077558" y="1719834"/>
            <a:ext cx="6950320" cy="3418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url: </a:t>
            </a:r>
            <a:r>
              <a:rPr lang="it-IT" altLang="it-IT" dirty="0">
                <a:latin typeface="Arial Unicode MS"/>
              </a:rPr>
              <a:t>indica dove si trova il sito del progetto ed è spesso usato nella documentazione generata da Maven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properties: </a:t>
            </a:r>
            <a:r>
              <a:rPr lang="it-IT" altLang="it-IT" dirty="0">
                <a:latin typeface="Arial Unicode MS"/>
              </a:rPr>
              <a:t>contiene i valori dei placeholder accessibili ovunque all'interno di un POM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dependencies: </a:t>
            </a:r>
            <a:r>
              <a:rPr lang="it-IT" altLang="it-IT" dirty="0">
                <a:latin typeface="Arial Unicode MS"/>
              </a:rPr>
              <a:t>i figli di questo elemento elencano le dipendenze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build: </a:t>
            </a:r>
            <a:r>
              <a:rPr lang="it-IT" altLang="it-IT" dirty="0">
                <a:latin typeface="Arial Unicode MS"/>
              </a:rPr>
              <a:t>gestisce cose come la dichiarazione della struttura della directory del tuo progetto e la gestione dei plugin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6E0836-56F7-4761-8B27-2E5A56E2D9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81341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5860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Come funziona: esempio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6E0836-56F7-4761-8B27-2E5A56E2D9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9CDB1A-930F-914D-54AA-0EF4ED68A007}"/>
              </a:ext>
            </a:extLst>
          </p:cNvPr>
          <p:cNvSpPr/>
          <p:nvPr/>
        </p:nvSpPr>
        <p:spPr>
          <a:xfrm>
            <a:off x="2729305" y="3150647"/>
            <a:ext cx="1416423" cy="14164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Local Repository (.m2)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6D102-9E93-AD2B-265B-32B65C4BF898}"/>
              </a:ext>
            </a:extLst>
          </p:cNvPr>
          <p:cNvSpPr/>
          <p:nvPr/>
        </p:nvSpPr>
        <p:spPr>
          <a:xfrm>
            <a:off x="7749540" y="3150647"/>
            <a:ext cx="1416423" cy="141642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Remote Repository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62D81-B925-D210-A645-830B4194952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145728" y="3858858"/>
            <a:ext cx="3603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28ECF3-4082-D274-1931-D43BD4F70A4C}"/>
              </a:ext>
            </a:extLst>
          </p:cNvPr>
          <p:cNvCxnSpPr>
            <a:cxnSpLocks/>
          </p:cNvCxnSpPr>
          <p:nvPr/>
        </p:nvCxnSpPr>
        <p:spPr>
          <a:xfrm>
            <a:off x="3867822" y="2774128"/>
            <a:ext cx="0" cy="37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D725B4-AF94-78CF-9A99-B002E1333E8E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437516" y="2774128"/>
            <a:ext cx="1" cy="376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E80BCB-93EA-7BE4-5D8B-FCA1CB1651CF}"/>
              </a:ext>
            </a:extLst>
          </p:cNvPr>
          <p:cNvCxnSpPr/>
          <p:nvPr/>
        </p:nvCxnSpPr>
        <p:spPr>
          <a:xfrm>
            <a:off x="3437516" y="2774128"/>
            <a:ext cx="430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F4B975-CC1E-091E-CCC8-7EFF88A797EF}"/>
              </a:ext>
            </a:extLst>
          </p:cNvPr>
          <p:cNvSpPr txBox="1"/>
          <p:nvPr/>
        </p:nvSpPr>
        <p:spPr>
          <a:xfrm>
            <a:off x="3377564" y="2150210"/>
            <a:ext cx="137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Verifico</a:t>
            </a:r>
            <a:r>
              <a:rPr lang="en-US" sz="1200" dirty="0"/>
              <a:t> se presente </a:t>
            </a:r>
            <a:r>
              <a:rPr lang="en-US" sz="1200" dirty="0" err="1"/>
              <a:t>nel</a:t>
            </a:r>
            <a:r>
              <a:rPr lang="en-US" sz="1200" dirty="0"/>
              <a:t> local repository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8F3FA-F492-7671-866C-89CD7E8B47E4}"/>
              </a:ext>
            </a:extLst>
          </p:cNvPr>
          <p:cNvSpPr txBox="1"/>
          <p:nvPr/>
        </p:nvSpPr>
        <p:spPr>
          <a:xfrm>
            <a:off x="4737006" y="3579197"/>
            <a:ext cx="2421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Download dal remote repository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C8D73F-3893-E552-33F9-9488972F3F4D}"/>
              </a:ext>
            </a:extLst>
          </p:cNvPr>
          <p:cNvCxnSpPr>
            <a:cxnSpLocks/>
          </p:cNvCxnSpPr>
          <p:nvPr/>
        </p:nvCxnSpPr>
        <p:spPr>
          <a:xfrm flipH="1">
            <a:off x="4145728" y="4351020"/>
            <a:ext cx="3603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AB437D-C605-72B9-7A2E-FA8DC38951C8}"/>
              </a:ext>
            </a:extLst>
          </p:cNvPr>
          <p:cNvSpPr txBox="1"/>
          <p:nvPr/>
        </p:nvSpPr>
        <p:spPr>
          <a:xfrm>
            <a:off x="5276596" y="4062437"/>
            <a:ext cx="134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libreria-1.0.0.jar</a:t>
            </a:r>
          </a:p>
        </p:txBody>
      </p:sp>
    </p:spTree>
    <p:extLst>
      <p:ext uri="{BB962C8B-B14F-4D97-AF65-F5344CB8AC3E}">
        <p14:creationId xmlns:p14="http://schemas.microsoft.com/office/powerpoint/2010/main" val="315755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6"/>
            <a:ext cx="11241912" cy="408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it-IT" dirty="0" err="1">
                <a:latin typeface="Arial Unicode MS"/>
              </a:rPr>
              <a:t>Procediamo</a:t>
            </a:r>
            <a:r>
              <a:rPr lang="en-US" altLang="it-IT" dirty="0">
                <a:latin typeface="Arial Unicode MS"/>
              </a:rPr>
              <a:t> al download di Apache Maven 3.8.7: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  <a:hlinkClick r:id="rId2"/>
              </a:rPr>
              <a:t>https://maven.apache.org/download.cgi</a:t>
            </a: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Scompattiamo l’archivio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Aggiungiamo la variabile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di sistema: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Name: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MAVEN_HOME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chemeClr val="accent6">
                    <a:lumMod val="75000"/>
                  </a:schemeClr>
                </a:solidFill>
                <a:latin typeface="Arial Unicode MS"/>
              </a:rPr>
              <a:t>Value: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:\{{path}}\apache-maven-3.8.7</a:t>
            </a:r>
            <a:endParaRPr lang="en-US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 err="1"/>
              <a:t>Installazione</a:t>
            </a:r>
            <a:r>
              <a:rPr lang="en-GB" dirty="0"/>
              <a:t> Maven: </a:t>
            </a:r>
            <a:r>
              <a:rPr lang="en-GB" dirty="0">
                <a:solidFill>
                  <a:srgbClr val="7E217D"/>
                </a:solidFill>
              </a:rPr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B03F1AD-389C-4FB3-B574-149D176A11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4886B-C414-43B6-B12B-B1318743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078" y="1191658"/>
            <a:ext cx="4330546" cy="1952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4C04E6-53B8-49B4-8C8E-78793523A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78" y="3626481"/>
            <a:ext cx="4330546" cy="12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1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715785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Installazione</a:t>
            </a:r>
            <a:r>
              <a:rPr lang="en-GB" dirty="0"/>
              <a:t> Maven: </a:t>
            </a:r>
            <a:r>
              <a:rPr lang="en-GB" dirty="0">
                <a:solidFill>
                  <a:srgbClr val="7E217D"/>
                </a:solidFill>
              </a:rPr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Maven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254609"/>
            <a:ext cx="11241912" cy="4754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Aggiungiamo nella variabile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d’ambiente Path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%MAVEN_HOME%\bin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Per verificare la corretta installazione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avviamo CMD ed eseguiamo il comando</a:t>
            </a:r>
          </a:p>
          <a:p>
            <a:pPr>
              <a:lnSpc>
                <a:spcPct val="150000"/>
              </a:lnSpc>
            </a:pPr>
            <a:r>
              <a:rPr lang="it-IT" altLang="it-IT" spc="-5" dirty="0">
                <a:latin typeface="Courier New"/>
                <a:cs typeface="Courier New"/>
              </a:rPr>
              <a:t>	mvn –version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90771B9-E78D-4D7A-A41A-BECCFDCB68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7762E-B928-41F8-882A-0DD406F0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18" y="1451656"/>
            <a:ext cx="5581937" cy="26163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548B3B-A0F5-4EA2-A191-F41726DF4560}"/>
              </a:ext>
            </a:extLst>
          </p:cNvPr>
          <p:cNvSpPr/>
          <p:nvPr/>
        </p:nvSpPr>
        <p:spPr>
          <a:xfrm>
            <a:off x="6032665" y="3632075"/>
            <a:ext cx="1353787" cy="36219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BBB30-AA0A-47F5-A3B2-7EA52905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29" y="4374144"/>
            <a:ext cx="6556141" cy="15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Client Innovation Center Color Palette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23AFE6"/>
      </a:accent2>
      <a:accent3>
        <a:srgbClr val="84D0F4"/>
      </a:accent3>
      <a:accent4>
        <a:srgbClr val="7E217D"/>
      </a:accent4>
      <a:accent5>
        <a:srgbClr val="A92183"/>
      </a:accent5>
      <a:accent6>
        <a:srgbClr val="20D5D2"/>
      </a:accent6>
      <a:hlink>
        <a:srgbClr val="0F6FFF"/>
      </a:hlink>
      <a:folHlink>
        <a:srgbClr val="E0E0E0"/>
      </a:folHlink>
    </a:clrScheme>
    <a:fontScheme name="IBM Client Innovation Center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920A46C1-D790-445F-B4A0-ED805D63D406}" vid="{7E03E4E3-6438-49D1-91EA-CFF2B79D10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template_IBM Client Innovation Center Italy</Template>
  <TotalTime>15858</TotalTime>
  <Words>1837</Words>
  <Application>Microsoft Office PowerPoint</Application>
  <PresentationFormat>Widescreen</PresentationFormat>
  <Paragraphs>264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Unicode MS</vt:lpstr>
      <vt:lpstr>Calibri</vt:lpstr>
      <vt:lpstr>Courier New</vt:lpstr>
      <vt:lpstr>Helvetica Neue</vt:lpstr>
      <vt:lpstr>IBM Plex Sans</vt:lpstr>
      <vt:lpstr>Raleway</vt:lpstr>
      <vt:lpstr>Wingdings</vt:lpstr>
      <vt:lpstr>Office Theme</vt:lpstr>
      <vt:lpstr>Maven</vt:lpstr>
      <vt:lpstr>Agenda</vt:lpstr>
      <vt:lpstr>Che cosa è Maven?</vt:lpstr>
      <vt:lpstr>Componenti principali</vt:lpstr>
      <vt:lpstr>Componenti principali: pom.xml</vt:lpstr>
      <vt:lpstr>Componenti principali: pom.xml</vt:lpstr>
      <vt:lpstr>Come funziona: esempio</vt:lpstr>
      <vt:lpstr>Installazione Maven: Windows</vt:lpstr>
      <vt:lpstr>Installazione Maven: Windows</vt:lpstr>
      <vt:lpstr>Installazione Maven: macOS</vt:lpstr>
      <vt:lpstr>Creazione progetto</vt:lpstr>
      <vt:lpstr>Importazione progetto</vt:lpstr>
      <vt:lpstr>CI/CD</vt:lpstr>
      <vt:lpstr>Operazioni base: Update Project</vt:lpstr>
      <vt:lpstr>Operazioni base: Lifecycle e Build Project</vt:lpstr>
      <vt:lpstr>Operazioni base: Lifecycle e Build Project</vt:lpstr>
      <vt:lpstr>Operazioni base: Lifecycle e Build Project</vt:lpstr>
      <vt:lpstr>Esercizio</vt:lpstr>
      <vt:lpstr>Esercizio – Pokemon</vt:lpstr>
      <vt:lpstr>Esercizio – Pokemon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ROBERTO Venturelli</dc:creator>
  <cp:lastModifiedBy>VALERIO CAMMAROTA</cp:lastModifiedBy>
  <cp:revision>379</cp:revision>
  <dcterms:created xsi:type="dcterms:W3CDTF">2020-04-20T12:54:39Z</dcterms:created>
  <dcterms:modified xsi:type="dcterms:W3CDTF">2023-11-16T16:14:57Z</dcterms:modified>
</cp:coreProperties>
</file>